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59" r:id="rId4"/>
    <p:sldId id="263" r:id="rId5"/>
    <p:sldId id="262" r:id="rId6"/>
    <p:sldId id="260" r:id="rId7"/>
    <p:sldId id="261" r:id="rId8"/>
    <p:sldId id="267" r:id="rId9"/>
    <p:sldId id="278" r:id="rId10"/>
    <p:sldId id="266" r:id="rId11"/>
    <p:sldId id="265" r:id="rId12"/>
    <p:sldId id="269" r:id="rId13"/>
    <p:sldId id="270" r:id="rId14"/>
    <p:sldId id="272" r:id="rId15"/>
    <p:sldId id="273" r:id="rId16"/>
    <p:sldId id="271" r:id="rId17"/>
    <p:sldId id="275" r:id="rId18"/>
    <p:sldId id="276" r:id="rId19"/>
  </p:sldIdLst>
  <p:sldSz cx="12192000" cy="6858000"/>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87"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2838073-78C8-4BB8-8A04-745D85F4FAC0}" type="datetimeFigureOut">
              <a:rPr lang="en-GB" smtClean="0"/>
              <a:t>18/05/2016</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F538F359-BB33-40AB-A507-E3C9884BDFAB}" type="slidenum">
              <a:rPr lang="en-GB" smtClean="0"/>
              <a:t>‹#›</a:t>
            </a:fld>
            <a:endParaRPr lang="en-GB"/>
          </a:p>
        </p:txBody>
      </p:sp>
    </p:spTree>
    <p:extLst>
      <p:ext uri="{BB962C8B-B14F-4D97-AF65-F5344CB8AC3E}">
        <p14:creationId xmlns:p14="http://schemas.microsoft.com/office/powerpoint/2010/main" val="3547334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96409EF-09FB-4485-9206-96DB712B3724}" type="datetimeFigureOut">
              <a:rPr lang="en-GB"/>
              <a:pPr>
                <a:defRPr/>
              </a:pPr>
              <a:t>18/05/2016</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958D3F-9269-4B96-A1F9-F796192617CD}" type="slidenum">
              <a:rPr lang="en-GB"/>
              <a:pPr>
                <a:defRPr/>
              </a:pPr>
              <a:t>‹#›</a:t>
            </a:fld>
            <a:endParaRPr lang="en-GB"/>
          </a:p>
        </p:txBody>
      </p:sp>
    </p:spTree>
    <p:extLst>
      <p:ext uri="{BB962C8B-B14F-4D97-AF65-F5344CB8AC3E}">
        <p14:creationId xmlns:p14="http://schemas.microsoft.com/office/powerpoint/2010/main" val="13997663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6C0EEF-BAC6-4FC2-9520-7311816D312D}" type="slidenum">
              <a:rPr lang="en-US">
                <a:latin typeface="Arial" charset="0"/>
                <a:ea typeface="ＭＳ Ｐゴシック" pitchFamily="34" charset="-128"/>
                <a:cs typeface="Arial" charset="0"/>
              </a:rPr>
              <a:pPr fontAlgn="base">
                <a:spcBef>
                  <a:spcPct val="0"/>
                </a:spcBef>
                <a:spcAft>
                  <a:spcPct val="0"/>
                </a:spcAft>
              </a:pPr>
              <a:t>2</a:t>
            </a:fld>
            <a:endParaRPr lang="en-US">
              <a:latin typeface="Arial" charset="0"/>
              <a:ea typeface="ＭＳ Ｐゴシック" pitchFamily="34" charset="-128"/>
              <a:cs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96804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15F8D-A48C-437C-8B68-EECE4CED0E33}" type="slidenum">
              <a:rPr lang="en-US">
                <a:latin typeface="Arial" charset="0"/>
                <a:ea typeface="ＭＳ Ｐゴシック" pitchFamily="34" charset="-128"/>
                <a:cs typeface="Arial" charset="0"/>
              </a:rPr>
              <a:pPr fontAlgn="base">
                <a:spcBef>
                  <a:spcPct val="0"/>
                </a:spcBef>
                <a:spcAft>
                  <a:spcPct val="0"/>
                </a:spcAft>
              </a:pPr>
              <a:t>11</a:t>
            </a:fld>
            <a:endParaRPr lang="en-US">
              <a:latin typeface="Arial" charset="0"/>
              <a:ea typeface="ＭＳ Ｐゴシック" pitchFamily="34" charset="-128"/>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88110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8C720E-F7CB-42E3-932C-319589375648}" type="slidenum">
              <a:rPr lang="en-US">
                <a:latin typeface="Arial" charset="0"/>
                <a:ea typeface="ＭＳ Ｐゴシック" pitchFamily="34" charset="-128"/>
                <a:cs typeface="Arial" charset="0"/>
              </a:rPr>
              <a:pPr fontAlgn="base">
                <a:spcBef>
                  <a:spcPct val="0"/>
                </a:spcBef>
                <a:spcAft>
                  <a:spcPct val="0"/>
                </a:spcAft>
              </a:pPr>
              <a:t>12</a:t>
            </a:fld>
            <a:endParaRPr lang="en-US">
              <a:latin typeface="Arial" charset="0"/>
              <a:ea typeface="ＭＳ Ｐゴシック" pitchFamily="34" charset="-128"/>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422352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F46714-E880-4EA0-8509-ADA39883F9F5}" type="slidenum">
              <a:rPr lang="en-US">
                <a:latin typeface="Arial" charset="0"/>
                <a:ea typeface="ＭＳ Ｐゴシック" pitchFamily="34" charset="-128"/>
                <a:cs typeface="Arial" charset="0"/>
              </a:rPr>
              <a:pPr fontAlgn="base">
                <a:spcBef>
                  <a:spcPct val="0"/>
                </a:spcBef>
                <a:spcAft>
                  <a:spcPct val="0"/>
                </a:spcAft>
              </a:pPr>
              <a:t>13</a:t>
            </a:fld>
            <a:endParaRPr lang="en-US">
              <a:latin typeface="Arial" charset="0"/>
              <a:ea typeface="ＭＳ Ｐゴシック" pitchFamily="34" charset="-128"/>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200929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6A0BF7-A0A1-4509-8F8A-28F31FAB1D61}" type="slidenum">
              <a:rPr lang="en-US">
                <a:latin typeface="Arial" charset="0"/>
                <a:ea typeface="ＭＳ Ｐゴシック" pitchFamily="34" charset="-128"/>
                <a:cs typeface="Arial" charset="0"/>
              </a:rPr>
              <a:pPr fontAlgn="base">
                <a:spcBef>
                  <a:spcPct val="0"/>
                </a:spcBef>
                <a:spcAft>
                  <a:spcPct val="0"/>
                </a:spcAft>
              </a:pPr>
              <a:t>14</a:t>
            </a:fld>
            <a:endParaRPr lang="en-US">
              <a:latin typeface="Arial" charset="0"/>
              <a:ea typeface="ＭＳ Ｐゴシック" pitchFamily="34" charset="-128"/>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47842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DB244-8A21-4758-A3E8-91B8E25B1490}" type="slidenum">
              <a:rPr lang="en-US">
                <a:latin typeface="Arial" charset="0"/>
                <a:ea typeface="ＭＳ Ｐゴシック" pitchFamily="34" charset="-128"/>
                <a:cs typeface="Arial" charset="0"/>
              </a:rPr>
              <a:pPr fontAlgn="base">
                <a:spcBef>
                  <a:spcPct val="0"/>
                </a:spcBef>
                <a:spcAft>
                  <a:spcPct val="0"/>
                </a:spcAft>
              </a:pPr>
              <a:t>15</a:t>
            </a:fld>
            <a:endParaRPr lang="en-US">
              <a:latin typeface="Arial" charset="0"/>
              <a:ea typeface="ＭＳ Ｐゴシック" pitchFamily="34" charset="-128"/>
              <a:cs typeface="Arial"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254652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4AAD1-F59E-4FB0-8B8D-5A1822126651}" type="slidenum">
              <a:rPr lang="en-US">
                <a:latin typeface="Arial" charset="0"/>
                <a:ea typeface="ＭＳ Ｐゴシック" pitchFamily="34" charset="-128"/>
                <a:cs typeface="Arial" charset="0"/>
              </a:rPr>
              <a:pPr fontAlgn="base">
                <a:spcBef>
                  <a:spcPct val="0"/>
                </a:spcBef>
                <a:spcAft>
                  <a:spcPct val="0"/>
                </a:spcAft>
              </a:pPr>
              <a:t>16</a:t>
            </a:fld>
            <a:endParaRPr lang="en-US">
              <a:latin typeface="Arial" charset="0"/>
              <a:ea typeface="ＭＳ Ｐゴシック" pitchFamily="34" charset="-128"/>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13255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0A66F-6734-446D-BE03-5B90D041995E}" type="slidenum">
              <a:rPr lang="en-US">
                <a:solidFill>
                  <a:srgbClr val="000000"/>
                </a:solidFill>
                <a:latin typeface="Arial" charset="0"/>
                <a:ea typeface="ＭＳ Ｐゴシック" pitchFamily="34" charset="-128"/>
                <a:cs typeface="Arial" charset="0"/>
              </a:rPr>
              <a:pPr fontAlgn="base">
                <a:spcBef>
                  <a:spcPct val="0"/>
                </a:spcBef>
                <a:spcAft>
                  <a:spcPct val="0"/>
                </a:spcAft>
              </a:pPr>
              <a:t>17</a:t>
            </a:fld>
            <a:endParaRPr lang="en-US">
              <a:solidFill>
                <a:srgbClr val="000000"/>
              </a:solidFill>
              <a:latin typeface="Arial" charset="0"/>
              <a:ea typeface="ＭＳ Ｐゴシック" pitchFamily="34" charset="-128"/>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4185293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779646-EE1E-48E0-932D-2171BD56D370}" type="slidenum">
              <a:rPr lang="en-US">
                <a:latin typeface="Arial" charset="0"/>
                <a:ea typeface="ＭＳ Ｐゴシック" pitchFamily="34" charset="-128"/>
                <a:cs typeface="Arial" charset="0"/>
              </a:rPr>
              <a:pPr fontAlgn="base">
                <a:spcBef>
                  <a:spcPct val="0"/>
                </a:spcBef>
                <a:spcAft>
                  <a:spcPct val="0"/>
                </a:spcAft>
              </a:pPr>
              <a:t>18</a:t>
            </a:fld>
            <a:endParaRPr lang="en-US">
              <a:latin typeface="Arial" charset="0"/>
              <a:ea typeface="ＭＳ Ｐゴシック" pitchFamily="34" charset="-128"/>
              <a:cs typeface="Arial"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6441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CE0640-F3D4-4534-8D1A-810636B54702}" type="slidenum">
              <a:rPr lang="en-US">
                <a:latin typeface="Arial" charset="0"/>
                <a:ea typeface="ＭＳ Ｐゴシック" pitchFamily="34" charset="-128"/>
                <a:cs typeface="Arial" charset="0"/>
              </a:rPr>
              <a:pPr fontAlgn="base">
                <a:spcBef>
                  <a:spcPct val="0"/>
                </a:spcBef>
                <a:spcAft>
                  <a:spcPct val="0"/>
                </a:spcAft>
              </a:pPr>
              <a:t>3</a:t>
            </a:fld>
            <a:endParaRPr lang="en-US">
              <a:latin typeface="Arial" charset="0"/>
              <a:ea typeface="ＭＳ Ｐゴシック" pitchFamily="34" charset="-128"/>
              <a:cs typeface="Arial"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82869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839671-E87A-46EF-84D4-6B5DCD2B1341}" type="slidenum">
              <a:rPr lang="en-US">
                <a:latin typeface="Arial" charset="0"/>
                <a:ea typeface="ＭＳ Ｐゴシック" pitchFamily="34" charset="-128"/>
                <a:cs typeface="Arial" charset="0"/>
              </a:rPr>
              <a:pPr fontAlgn="base">
                <a:spcBef>
                  <a:spcPct val="0"/>
                </a:spcBef>
                <a:spcAft>
                  <a:spcPct val="0"/>
                </a:spcAft>
              </a:pPr>
              <a:t>4</a:t>
            </a:fld>
            <a:endParaRPr lang="en-US">
              <a:latin typeface="Arial" charset="0"/>
              <a:ea typeface="ＭＳ Ｐゴシック" pitchFamily="34" charset="-128"/>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51205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2320E3-4F7D-48C9-A4AB-6267DFFE9FC1}" type="slidenum">
              <a:rPr lang="en-US">
                <a:latin typeface="Arial" charset="0"/>
                <a:ea typeface="ＭＳ Ｐゴシック" pitchFamily="34" charset="-128"/>
                <a:cs typeface="Arial" charset="0"/>
              </a:rPr>
              <a:pPr fontAlgn="base">
                <a:spcBef>
                  <a:spcPct val="0"/>
                </a:spcBef>
                <a:spcAft>
                  <a:spcPct val="0"/>
                </a:spcAft>
              </a:pPr>
              <a:t>5</a:t>
            </a:fld>
            <a:endParaRPr lang="en-US">
              <a:latin typeface="Arial" charset="0"/>
              <a:ea typeface="ＭＳ Ｐゴシック" pitchFamily="34" charset="-128"/>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35153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647CD-7904-4865-83CA-C51E933146EB}" type="slidenum">
              <a:rPr lang="en-US">
                <a:latin typeface="Arial" charset="0"/>
                <a:ea typeface="ＭＳ Ｐゴシック" pitchFamily="34" charset="-128"/>
                <a:cs typeface="Arial" charset="0"/>
              </a:rPr>
              <a:pPr fontAlgn="base">
                <a:spcBef>
                  <a:spcPct val="0"/>
                </a:spcBef>
                <a:spcAft>
                  <a:spcPct val="0"/>
                </a:spcAft>
              </a:pPr>
              <a:t>6</a:t>
            </a:fld>
            <a:endParaRPr lang="en-US">
              <a:latin typeface="Arial" charset="0"/>
              <a:ea typeface="ＭＳ Ｐゴシック" pitchFamily="34" charset="-128"/>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21305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F6B546-0201-4653-BD55-1074A9E38EB8}" type="slidenum">
              <a:rPr lang="en-US">
                <a:latin typeface="Arial" charset="0"/>
                <a:ea typeface="ＭＳ Ｐゴシック" pitchFamily="34" charset="-128"/>
                <a:cs typeface="Arial" charset="0"/>
              </a:rPr>
              <a:pPr fontAlgn="base">
                <a:spcBef>
                  <a:spcPct val="0"/>
                </a:spcBef>
                <a:spcAft>
                  <a:spcPct val="0"/>
                </a:spcAft>
              </a:pPr>
              <a:t>7</a:t>
            </a:fld>
            <a:endParaRPr lang="en-US">
              <a:latin typeface="Arial" charset="0"/>
              <a:ea typeface="ＭＳ Ｐゴシック" pitchFamily="34" charset="-128"/>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70299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7ACA1F-D4D4-4D29-9088-3EE2AA66DEDE}" type="slidenum">
              <a:rPr lang="en-US">
                <a:latin typeface="Arial" charset="0"/>
                <a:ea typeface="ＭＳ Ｐゴシック" pitchFamily="34" charset="-128"/>
                <a:cs typeface="Arial" charset="0"/>
              </a:rPr>
              <a:pPr fontAlgn="base">
                <a:spcBef>
                  <a:spcPct val="0"/>
                </a:spcBef>
                <a:spcAft>
                  <a:spcPct val="0"/>
                </a:spcAft>
              </a:pPr>
              <a:t>8</a:t>
            </a:fld>
            <a:endParaRPr lang="en-US">
              <a:latin typeface="Arial" charset="0"/>
              <a:ea typeface="ＭＳ Ｐゴシック" pitchFamily="34" charset="-128"/>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48164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A20CDE-FCA3-4F1C-BCDC-70698B3002DC}" type="slidenum">
              <a:rPr lang="en-US">
                <a:latin typeface="Arial" charset="0"/>
                <a:ea typeface="ＭＳ Ｐゴシック" pitchFamily="34" charset="-128"/>
                <a:cs typeface="Arial" charset="0"/>
              </a:rPr>
              <a:pPr fontAlgn="base">
                <a:spcBef>
                  <a:spcPct val="0"/>
                </a:spcBef>
                <a:spcAft>
                  <a:spcPct val="0"/>
                </a:spcAft>
              </a:pPr>
              <a:t>9</a:t>
            </a:fld>
            <a:endParaRPr lang="en-US">
              <a:latin typeface="Arial" charset="0"/>
              <a:ea typeface="ＭＳ Ｐゴシック" pitchFamily="34" charset="-128"/>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12827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DB271-6603-4671-810E-8AA97E556661}" type="slidenum">
              <a:rPr lang="en-US">
                <a:latin typeface="Arial" charset="0"/>
                <a:ea typeface="ＭＳ Ｐゴシック" pitchFamily="34" charset="-128"/>
                <a:cs typeface="Arial" charset="0"/>
              </a:rPr>
              <a:pPr fontAlgn="base">
                <a:spcBef>
                  <a:spcPct val="0"/>
                </a:spcBef>
                <a:spcAft>
                  <a:spcPct val="0"/>
                </a:spcAft>
              </a:pPr>
              <a:t>10</a:t>
            </a:fld>
            <a:endParaRPr lang="en-US">
              <a:latin typeface="Arial" charset="0"/>
              <a:ea typeface="ＭＳ Ｐゴシック" pitchFamily="34" charset="-128"/>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127798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E2454DD-2A7C-42B5-B27E-30D4E71E285C}" type="datetimeFigureOut">
              <a:rPr lang="en-GB"/>
              <a:pPr>
                <a:defRPr/>
              </a:pPr>
              <a:t>18/05/2016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B4B030-B5D3-4D9C-BD28-6B999434800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D924D5-78EA-4323-95CC-3C4F6D87450C}" type="datetimeFigureOut">
              <a:rPr lang="en-GB"/>
              <a:pPr>
                <a:defRPr/>
              </a:pPr>
              <a:t>18/05/2016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4F4EF7-C80A-4E41-96C9-BF111D58E5E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C0CDD60-F6F6-4863-A5E7-3583AB13A8F9}" type="datetimeFigureOut">
              <a:rPr lang="en-GB"/>
              <a:pPr>
                <a:defRPr/>
              </a:pPr>
              <a:t>18/05/2016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207E81-4E37-440D-83E3-BF156F3AFF2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B0091E0-7846-4268-AAB1-0FF777A393DB}" type="datetimeFigureOut">
              <a:rPr lang="en-GB"/>
              <a:pPr>
                <a:defRPr/>
              </a:pPr>
              <a:t>18/05/2016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B30BEE-319E-49B6-89D2-3E77751097E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A4E150-3FFD-4814-8A53-D742BED2C9D7}" type="datetimeFigureOut">
              <a:rPr lang="en-GB"/>
              <a:pPr>
                <a:defRPr/>
              </a:pPr>
              <a:t>18/05/2016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E5B382-8322-4A3E-8199-70014CD8BCB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2A1B291-F3D6-4A31-84B5-637363B660BC}" type="datetimeFigureOut">
              <a:rPr lang="en-GB"/>
              <a:pPr>
                <a:defRPr/>
              </a:pPr>
              <a:t>18/05/2016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14F6048-4963-406A-ADFF-BB0D8523D87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88DA365-5727-47AE-AFA0-8D7517CC4313}" type="datetimeFigureOut">
              <a:rPr lang="en-GB"/>
              <a:pPr>
                <a:defRPr/>
              </a:pPr>
              <a:t>18/05/2016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225609F-D3B1-48FD-BD79-7250E20C5EE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54020A9-2377-452F-9B17-7C78D74A38AB}" type="datetimeFigureOut">
              <a:rPr lang="en-GB"/>
              <a:pPr>
                <a:defRPr/>
              </a:pPr>
              <a:t>18/05/2016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0C51BF8-287E-4408-B556-B7C2F2C1E96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443A24-13FA-4642-818C-C60D3CF73D47}" type="datetimeFigureOut">
              <a:rPr lang="en-GB"/>
              <a:pPr>
                <a:defRPr/>
              </a:pPr>
              <a:t>18/05/2016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28621AE-A293-443E-88BF-98CC4F52B99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E7BD0-B99A-48E6-BD00-D036D59AEF62}" type="datetimeFigureOut">
              <a:rPr lang="en-GB"/>
              <a:pPr>
                <a:defRPr/>
              </a:pPr>
              <a:t>18/05/2016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A601374-AF70-48F4-9909-C6B981CF45E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2117C0-4F5B-424A-9520-E8A1A8E8A262}" type="datetimeFigureOut">
              <a:rPr lang="en-GB"/>
              <a:pPr>
                <a:defRPr/>
              </a:pPr>
              <a:t>18/05/2016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F086CF-9A2A-4755-8949-597C03F6272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0A4EA41-2357-4E9A-BEA1-8B2ECFC2C617}" type="datetimeFigureOut">
              <a:rPr lang="en-GB"/>
              <a:pPr>
                <a:defRPr/>
              </a:pPr>
              <a:t>18/05/2016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DC7A55C-DF61-4983-BBDE-7E2637ED67F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2192000" cy="6858000"/>
          </a:xfrm>
          <a:prstGeom prst="rect">
            <a:avLst/>
          </a:prstGeom>
          <a:solidFill>
            <a:srgbClr val="0000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4338" name="Text Box 46"/>
          <p:cNvSpPr txBox="1">
            <a:spLocks noChangeArrowheads="1"/>
          </p:cNvSpPr>
          <p:nvPr/>
        </p:nvSpPr>
        <p:spPr bwMode="auto">
          <a:xfrm>
            <a:off x="357188" y="2273300"/>
            <a:ext cx="6373812" cy="3776663"/>
          </a:xfrm>
          <a:prstGeom prst="rect">
            <a:avLst/>
          </a:prstGeom>
          <a:noFill/>
          <a:ln w="9525">
            <a:noFill/>
            <a:miter lim="800000"/>
            <a:headEnd/>
            <a:tailEnd/>
          </a:ln>
        </p:spPr>
        <p:txBody>
          <a:bodyPr>
            <a:spAutoFit/>
          </a:bodyPr>
          <a:lstStyle/>
          <a:p>
            <a:pPr algn="ctr">
              <a:spcBef>
                <a:spcPct val="50000"/>
              </a:spcBef>
              <a:buFont typeface="Arial" charset="0"/>
              <a:buNone/>
            </a:pPr>
            <a:r>
              <a:rPr lang="en-GB" altLang="en-US" sz="4400" b="1">
                <a:solidFill>
                  <a:schemeClr val="bg1"/>
                </a:solidFill>
                <a:latin typeface="Calibri" pitchFamily="34" charset="0"/>
                <a:ea typeface="ＭＳ Ｐゴシック" pitchFamily="34" charset="-128"/>
              </a:rPr>
              <a:t>Liam Islam</a:t>
            </a:r>
          </a:p>
          <a:p>
            <a:pPr algn="ctr">
              <a:spcBef>
                <a:spcPct val="50000"/>
              </a:spcBef>
              <a:buFont typeface="Arial" charset="0"/>
              <a:buNone/>
            </a:pPr>
            <a:r>
              <a:rPr lang="en-GB" altLang="en-US" sz="4400" b="1">
                <a:solidFill>
                  <a:schemeClr val="bg1"/>
                </a:solidFill>
                <a:latin typeface="Calibri" pitchFamily="34" charset="0"/>
                <a:ea typeface="ＭＳ Ｐゴシック" pitchFamily="34" charset="-128"/>
              </a:rPr>
              <a:t>Young Mayor </a:t>
            </a:r>
            <a:r>
              <a:rPr lang="en-US" altLang="en-US" sz="4400" b="1">
                <a:solidFill>
                  <a:schemeClr val="bg1"/>
                </a:solidFill>
                <a:latin typeface="Calibri" pitchFamily="34" charset="0"/>
                <a:ea typeface="ＭＳ Ｐゴシック" pitchFamily="34" charset="-128"/>
              </a:rPr>
              <a:t>o</a:t>
            </a:r>
            <a:r>
              <a:rPr lang="en-GB" altLang="en-US" sz="4400" b="1">
                <a:solidFill>
                  <a:schemeClr val="bg1"/>
                </a:solidFill>
                <a:latin typeface="Calibri" pitchFamily="34" charset="0"/>
                <a:ea typeface="ＭＳ Ｐゴシック" pitchFamily="34" charset="-128"/>
              </a:rPr>
              <a:t>f Lewisham </a:t>
            </a:r>
          </a:p>
          <a:p>
            <a:pPr algn="ctr">
              <a:spcBef>
                <a:spcPct val="50000"/>
              </a:spcBef>
              <a:buFont typeface="Arial" charset="0"/>
              <a:buNone/>
            </a:pPr>
            <a:r>
              <a:rPr lang="en-GB" altLang="en-US" sz="4400" b="1">
                <a:solidFill>
                  <a:schemeClr val="bg1"/>
                </a:solidFill>
                <a:latin typeface="Calibri" pitchFamily="34" charset="0"/>
                <a:ea typeface="ＭＳ Ｐゴシック" pitchFamily="34" charset="-128"/>
              </a:rPr>
              <a:t>2014/15</a:t>
            </a:r>
          </a:p>
          <a:p>
            <a:pPr algn="ctr">
              <a:spcBef>
                <a:spcPct val="50000"/>
              </a:spcBef>
              <a:buFont typeface="Arial" charset="0"/>
              <a:buNone/>
            </a:pPr>
            <a:r>
              <a:rPr lang="en-GB" altLang="en-US" sz="4400" b="1">
                <a:solidFill>
                  <a:schemeClr val="bg1"/>
                </a:solidFill>
                <a:latin typeface="Calibri" pitchFamily="34" charset="0"/>
                <a:ea typeface="ＭＳ Ｐゴシック" pitchFamily="34" charset="-128"/>
              </a:rPr>
              <a:t>Budget Presentation</a:t>
            </a:r>
          </a:p>
        </p:txBody>
      </p:sp>
      <p:pic>
        <p:nvPicPr>
          <p:cNvPr id="14339" name="Picture 2"/>
          <p:cNvPicPr>
            <a:picLocks noChangeAspect="1"/>
          </p:cNvPicPr>
          <p:nvPr/>
        </p:nvPicPr>
        <p:blipFill>
          <a:blip r:embed="rId2"/>
          <a:srcRect/>
          <a:stretch>
            <a:fillRect/>
          </a:stretch>
        </p:blipFill>
        <p:spPr bwMode="auto">
          <a:xfrm>
            <a:off x="0" y="217488"/>
            <a:ext cx="3889375" cy="1944687"/>
          </a:xfrm>
          <a:prstGeom prst="rect">
            <a:avLst/>
          </a:prstGeom>
          <a:noFill/>
          <a:ln w="9525">
            <a:noFill/>
            <a:miter lim="800000"/>
            <a:headEnd/>
            <a:tailEnd/>
          </a:ln>
        </p:spPr>
      </p:pic>
      <p:pic>
        <p:nvPicPr>
          <p:cNvPr id="14340" name="Picture 3"/>
          <p:cNvPicPr>
            <a:picLocks noChangeAspect="1"/>
          </p:cNvPicPr>
          <p:nvPr/>
        </p:nvPicPr>
        <p:blipFill>
          <a:blip r:embed="rId3"/>
          <a:srcRect/>
          <a:stretch>
            <a:fillRect/>
          </a:stretch>
        </p:blipFill>
        <p:spPr bwMode="auto">
          <a:xfrm>
            <a:off x="7165975" y="1889125"/>
            <a:ext cx="4464050" cy="358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31746"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31747"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31748"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31749" name="Text Box 5"/>
          <p:cNvSpPr txBox="1">
            <a:spLocks noChangeArrowheads="1"/>
          </p:cNvSpPr>
          <p:nvPr/>
        </p:nvSpPr>
        <p:spPr bwMode="auto">
          <a:xfrm>
            <a:off x="3321050" y="1100138"/>
            <a:ext cx="8455025" cy="4462462"/>
          </a:xfrm>
          <a:prstGeom prst="rect">
            <a:avLst/>
          </a:prstGeom>
          <a:noFill/>
          <a:ln w="9525">
            <a:noFill/>
            <a:miter lim="800000"/>
            <a:headEnd/>
            <a:tailEnd/>
          </a:ln>
        </p:spPr>
        <p:txBody>
          <a:bodyPr>
            <a:spAutoFit/>
          </a:bodyPr>
          <a:lstStyle/>
          <a:p>
            <a:pPr>
              <a:spcBef>
                <a:spcPct val="50000"/>
              </a:spcBef>
            </a:pPr>
            <a:r>
              <a:rPr lang="en-GB" altLang="en-US" sz="3200" b="1">
                <a:latin typeface="Calibri" pitchFamily="34" charset="0"/>
                <a:ea typeface="ＭＳ Ｐゴシック" pitchFamily="34" charset="-128"/>
              </a:rPr>
              <a:t>Community Safety, Policing and Youth Justice</a:t>
            </a:r>
          </a:p>
          <a:p>
            <a:pPr>
              <a:spcBef>
                <a:spcPct val="50000"/>
              </a:spcBef>
              <a:buFontTx/>
              <a:buChar char="•"/>
            </a:pPr>
            <a:r>
              <a:rPr lang="en-GB" altLang="en-US" sz="2400">
                <a:latin typeface="Calibri" pitchFamily="34" charset="0"/>
                <a:ea typeface="ＭＳ Ｐゴシック" pitchFamily="34" charset="-128"/>
              </a:rPr>
              <a:t> Taking part in the Safer Neighbourhood Board</a:t>
            </a:r>
          </a:p>
          <a:p>
            <a:pPr>
              <a:spcBef>
                <a:spcPct val="50000"/>
              </a:spcBef>
              <a:buFontTx/>
              <a:buChar char="•"/>
            </a:pPr>
            <a:r>
              <a:rPr lang="en-GB" altLang="en-US" sz="2400">
                <a:latin typeface="Calibri" pitchFamily="34" charset="0"/>
                <a:ea typeface="ＭＳ Ｐゴシック" pitchFamily="34" charset="-128"/>
              </a:rPr>
              <a:t>Meeting and talking to the new Superintendents about young people in Lewisham</a:t>
            </a:r>
          </a:p>
          <a:p>
            <a:pPr>
              <a:spcBef>
                <a:spcPct val="50000"/>
              </a:spcBef>
              <a:buFontTx/>
              <a:buChar char="•"/>
            </a:pPr>
            <a:r>
              <a:rPr lang="en-GB" altLang="en-US" sz="2400">
                <a:latin typeface="Calibri" pitchFamily="34" charset="0"/>
                <a:ea typeface="ＭＳ Ｐゴシック" pitchFamily="34" charset="-128"/>
              </a:rPr>
              <a:t>Participating and helping to organise stop and search workshops and events with the Stop and Search Sub group.</a:t>
            </a:r>
          </a:p>
          <a:p>
            <a:pPr>
              <a:spcBef>
                <a:spcPct val="50000"/>
              </a:spcBef>
              <a:buFontTx/>
              <a:buChar char="•"/>
            </a:pPr>
            <a:r>
              <a:rPr lang="en-GB" altLang="en-US" sz="2400">
                <a:latin typeface="Calibri" pitchFamily="34" charset="0"/>
                <a:ea typeface="ＭＳ Ｐゴシック" pitchFamily="34" charset="-128"/>
              </a:rPr>
              <a:t>Discussion with the YOS Participation Group</a:t>
            </a:r>
          </a:p>
          <a:p>
            <a:pPr>
              <a:spcBef>
                <a:spcPct val="50000"/>
              </a:spcBef>
              <a:buFontTx/>
              <a:buChar char="•"/>
            </a:pPr>
            <a:r>
              <a:rPr lang="en-GB" altLang="en-US" sz="2400">
                <a:latin typeface="Calibri" pitchFamily="34" charset="0"/>
                <a:ea typeface="ＭＳ Ｐゴシック" pitchFamily="34" charset="-128"/>
              </a:rPr>
              <a:t>Attending the launch and talking to the Athena group about young people and domestic violence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33794"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33795"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33796"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7" name="Rectangle 3"/>
          <p:cNvSpPr txBox="1">
            <a:spLocks/>
          </p:cNvSpPr>
          <p:nvPr/>
        </p:nvSpPr>
        <p:spPr>
          <a:xfrm>
            <a:off x="3683000" y="401638"/>
            <a:ext cx="8509000" cy="516731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Font typeface="Arial" panose="020B0604020202020204" pitchFamily="34" charset="0"/>
              <a:buNone/>
              <a:defRPr/>
            </a:pPr>
            <a:r>
              <a:rPr lang="en-GB" altLang="en-US" sz="3200" dirty="0" smtClean="0">
                <a:ea typeface="ＭＳ Ｐゴシック" panose="020B0600070205080204" pitchFamily="34" charset="-128"/>
              </a:rPr>
              <a:t>	</a:t>
            </a:r>
            <a:r>
              <a:rPr lang="en-GB" altLang="en-US" sz="3200" b="1" dirty="0" smtClean="0">
                <a:ea typeface="ＭＳ Ｐゴシック" panose="020B0600070205080204" pitchFamily="34" charset="-128"/>
              </a:rPr>
              <a:t>UK Youth Parliament, British Youth Council and Regional Work</a:t>
            </a:r>
          </a:p>
          <a:p>
            <a:pPr fontAlgn="auto">
              <a:spcAft>
                <a:spcPts val="0"/>
              </a:spcAft>
              <a:defRPr/>
            </a:pPr>
            <a:endParaRPr lang="en-GB" altLang="en-US" sz="2400" dirty="0" smtClean="0">
              <a:ea typeface="ＭＳ Ｐゴシック" panose="020B0600070205080204" pitchFamily="34" charset="-128"/>
            </a:endParaRPr>
          </a:p>
          <a:p>
            <a:pPr fontAlgn="auto">
              <a:spcAft>
                <a:spcPts val="0"/>
              </a:spcAft>
              <a:defRPr/>
            </a:pPr>
            <a:r>
              <a:rPr lang="en-GB" altLang="en-US" sz="2400" dirty="0" smtClean="0">
                <a:ea typeface="ＭＳ Ｐゴシック" panose="020B0600070205080204" pitchFamily="34" charset="-128"/>
              </a:rPr>
              <a:t>UK Youth and British Youth Council: Engagement with the national Youth Participation strategies and meeting other young people who are representing their areas.</a:t>
            </a:r>
          </a:p>
          <a:p>
            <a:pPr fontAlgn="auto">
              <a:spcAft>
                <a:spcPts val="0"/>
              </a:spcAft>
              <a:defRPr/>
            </a:pPr>
            <a:r>
              <a:rPr lang="en-GB" altLang="en-US" sz="2400" dirty="0" smtClean="0">
                <a:ea typeface="ＭＳ Ｐゴシック" panose="020B0600070205080204" pitchFamily="34" charset="-128"/>
              </a:rPr>
              <a:t>Participation in “Make your Mark” ballot to decide on the national campaigns. </a:t>
            </a:r>
          </a:p>
          <a:p>
            <a:pPr fontAlgn="auto">
              <a:spcAft>
                <a:spcPts val="0"/>
              </a:spcAft>
              <a:defRPr/>
            </a:pPr>
            <a:r>
              <a:rPr lang="en-GB" altLang="en-US" sz="2400" dirty="0" smtClean="0">
                <a:ea typeface="ＭＳ Ｐゴシック" panose="020B0600070205080204" pitchFamily="34" charset="-128"/>
              </a:rPr>
              <a:t>Children’s Commissioner's Takeover Day </a:t>
            </a:r>
          </a:p>
          <a:p>
            <a:pPr fontAlgn="auto">
              <a:spcAft>
                <a:spcPts val="0"/>
              </a:spcAft>
              <a:defRPr/>
            </a:pPr>
            <a:r>
              <a:rPr lang="en-GB" altLang="en-US" sz="2400" dirty="0" smtClean="0">
                <a:ea typeface="ＭＳ Ｐゴシック" panose="020B0600070205080204" pitchFamily="34" charset="-128"/>
              </a:rPr>
              <a:t>National Sitting at House of Commons </a:t>
            </a:r>
          </a:p>
          <a:p>
            <a:pPr fontAlgn="auto">
              <a:spcAft>
                <a:spcPts val="0"/>
              </a:spcAft>
              <a:defRPr/>
            </a:pPr>
            <a:r>
              <a:rPr lang="en-GB" altLang="en-US" sz="2400" dirty="0" smtClean="0">
                <a:ea typeface="ＭＳ Ｐゴシック" panose="020B0600070205080204" pitchFamily="34" charset="-128"/>
              </a:rPr>
              <a:t>Launching the “Vision for Young Londoners” with the Partnership for Young London </a:t>
            </a:r>
          </a:p>
          <a:p>
            <a:pPr fontAlgn="auto">
              <a:spcAft>
                <a:spcPts val="0"/>
              </a:spcAft>
              <a:defRPr/>
            </a:pPr>
            <a:r>
              <a:rPr lang="en-GB" altLang="en-US" sz="2400" dirty="0" smtClean="0">
                <a:ea typeface="ＭＳ Ｐゴシック" panose="020B0600070205080204" pitchFamily="34" charset="-128"/>
              </a:rPr>
              <a:t>Four week Voter Registration campaign</a:t>
            </a:r>
          </a:p>
          <a:p>
            <a:pPr fontAlgn="auto">
              <a:spcAft>
                <a:spcPts val="0"/>
              </a:spcAft>
              <a:defRPr/>
            </a:pPr>
            <a:r>
              <a:rPr lang="en-GB" altLang="en-US" sz="2400" dirty="0" smtClean="0">
                <a:ea typeface="ＭＳ Ｐゴシック" panose="020B0600070205080204" pitchFamily="34" charset="-128"/>
              </a:rPr>
              <a:t>Visit to House of Lords</a:t>
            </a:r>
          </a:p>
          <a:p>
            <a:pPr fontAlgn="auto">
              <a:spcAft>
                <a:spcPts val="0"/>
              </a:spcAft>
              <a:defRPr/>
            </a:pPr>
            <a:r>
              <a:rPr lang="en-GB" altLang="en-US" sz="2400" dirty="0" smtClean="0">
                <a:ea typeface="ＭＳ Ｐゴシック" panose="020B0600070205080204" pitchFamily="34" charset="-128"/>
              </a:rPr>
              <a:t>Votes at 16 Campaign</a:t>
            </a:r>
          </a:p>
          <a:p>
            <a:pPr marL="0" indent="0" fontAlgn="auto">
              <a:spcAft>
                <a:spcPts val="0"/>
              </a:spcAft>
              <a:buFont typeface="Arial" panose="020B0604020202020204" pitchFamily="34" charset="0"/>
              <a:buNone/>
              <a:defRPr/>
            </a:pPr>
            <a:endParaRPr lang="en-GB" altLang="en-US" sz="2400" dirty="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35842"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35843"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35844" name="Picture 5"/>
          <p:cNvPicPr>
            <a:picLocks noChangeAspect="1"/>
          </p:cNvPicPr>
          <p:nvPr/>
        </p:nvPicPr>
        <p:blipFill>
          <a:blip r:embed="rId4"/>
          <a:srcRect/>
          <a:stretch>
            <a:fillRect/>
          </a:stretch>
        </p:blipFill>
        <p:spPr bwMode="auto">
          <a:xfrm>
            <a:off x="0" y="233363"/>
            <a:ext cx="3889375" cy="1944687"/>
          </a:xfrm>
          <a:prstGeom prst="rect">
            <a:avLst/>
          </a:prstGeom>
          <a:noFill/>
          <a:ln w="9525">
            <a:noFill/>
            <a:miter lim="800000"/>
            <a:headEnd/>
            <a:tailEnd/>
          </a:ln>
        </p:spPr>
      </p:pic>
      <p:sp>
        <p:nvSpPr>
          <p:cNvPr id="9" name="TextBox 8"/>
          <p:cNvSpPr txBox="1"/>
          <p:nvPr/>
        </p:nvSpPr>
        <p:spPr>
          <a:xfrm>
            <a:off x="3771900" y="381000"/>
            <a:ext cx="8093075" cy="7448550"/>
          </a:xfrm>
          <a:prstGeom prst="rect">
            <a:avLst/>
          </a:prstGeom>
          <a:noFill/>
        </p:spPr>
        <p:txBody>
          <a:bodyPr>
            <a:spAutoFit/>
          </a:bodyPr>
          <a:lstStyle/>
          <a:p>
            <a:pPr fontAlgn="auto">
              <a:spcBef>
                <a:spcPts val="0"/>
              </a:spcBef>
              <a:spcAft>
                <a:spcPts val="0"/>
              </a:spcAft>
              <a:defRPr/>
            </a:pPr>
            <a:r>
              <a:rPr lang="en-GB" sz="3200" b="1" dirty="0">
                <a:latin typeface="+mn-lt"/>
                <a:cs typeface="+mn-cs"/>
              </a:rPr>
              <a:t>European Visits/ Visitors</a:t>
            </a:r>
          </a:p>
          <a:p>
            <a:pPr marL="342900" indent="-342900" fontAlgn="auto">
              <a:spcBef>
                <a:spcPts val="0"/>
              </a:spcBef>
              <a:spcAft>
                <a:spcPts val="0"/>
              </a:spcAft>
              <a:buFont typeface="Arial" panose="020B0604020202020204" pitchFamily="34" charset="0"/>
              <a:buChar char="•"/>
              <a:defRPr/>
            </a:pPr>
            <a:r>
              <a:rPr lang="en-GB" sz="2400" dirty="0">
                <a:latin typeface="+mn-lt"/>
                <a:cs typeface="+mn-cs"/>
              </a:rPr>
              <a:t>Youth in Action projects (European funded projects) with youth democracy groups in </a:t>
            </a:r>
            <a:r>
              <a:rPr lang="en-GB" sz="2400" dirty="0" err="1">
                <a:latin typeface="+mn-lt"/>
                <a:cs typeface="+mn-cs"/>
              </a:rPr>
              <a:t>Sortland</a:t>
            </a:r>
            <a:r>
              <a:rPr lang="en-GB" sz="2400" dirty="0">
                <a:latin typeface="+mn-lt"/>
                <a:cs typeface="+mn-cs"/>
              </a:rPr>
              <a:t>, Norway, </a:t>
            </a:r>
            <a:r>
              <a:rPr lang="en-GB" sz="2400" dirty="0" err="1">
                <a:latin typeface="+mn-lt"/>
                <a:cs typeface="+mn-cs"/>
              </a:rPr>
              <a:t>Alingsas</a:t>
            </a:r>
            <a:r>
              <a:rPr lang="en-GB" sz="2400" dirty="0">
                <a:latin typeface="+mn-lt"/>
                <a:cs typeface="+mn-cs"/>
              </a:rPr>
              <a:t> in Sweden and Prague 7 in the Czech Republic </a:t>
            </a:r>
          </a:p>
          <a:p>
            <a:pPr marL="342900" indent="-342900" fontAlgn="auto">
              <a:spcBef>
                <a:spcPts val="0"/>
              </a:spcBef>
              <a:spcAft>
                <a:spcPts val="0"/>
              </a:spcAft>
              <a:buFont typeface="Arial" panose="020B0604020202020204" pitchFamily="34" charset="0"/>
              <a:buChar char="•"/>
              <a:defRPr/>
            </a:pPr>
            <a:endParaRPr lang="en-GB"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GB" sz="2400" dirty="0">
                <a:latin typeface="+mn-lt"/>
                <a:cs typeface="+mn-cs"/>
              </a:rPr>
              <a:t>Visit to Zagreb, Croatia as a partner in “building blocks” YIA Project looking at re using of spaces and creativity.</a:t>
            </a:r>
          </a:p>
          <a:p>
            <a:pPr marL="342900" indent="-342900" fontAlgn="auto">
              <a:spcBef>
                <a:spcPts val="0"/>
              </a:spcBef>
              <a:spcAft>
                <a:spcPts val="0"/>
              </a:spcAft>
              <a:buFont typeface="Arial" panose="020B0604020202020204" pitchFamily="34" charset="0"/>
              <a:buChar char="•"/>
              <a:defRPr/>
            </a:pPr>
            <a:endParaRPr lang="en-GB"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GB" sz="2400" dirty="0">
                <a:latin typeface="+mn-lt"/>
                <a:cs typeface="+mn-cs"/>
              </a:rPr>
              <a:t>Young Advisors were invited to run a workshop at the World Democracy Forum in Strasbourg for the Council of Europe</a:t>
            </a:r>
          </a:p>
          <a:p>
            <a:pPr marL="342900" indent="-342900" fontAlgn="auto">
              <a:spcBef>
                <a:spcPts val="0"/>
              </a:spcBef>
              <a:spcAft>
                <a:spcPts val="0"/>
              </a:spcAft>
              <a:buFont typeface="Arial" panose="020B0604020202020204" pitchFamily="34" charset="0"/>
              <a:buChar char="•"/>
              <a:defRPr/>
            </a:pPr>
            <a:endParaRPr lang="en-GB" sz="2400" dirty="0">
              <a:latin typeface="+mn-lt"/>
              <a:cs typeface="+mn-cs"/>
            </a:endParaRPr>
          </a:p>
          <a:p>
            <a:pPr marL="342900" indent="-342900" fontAlgn="auto">
              <a:spcBef>
                <a:spcPts val="0"/>
              </a:spcBef>
              <a:spcAft>
                <a:spcPts val="0"/>
              </a:spcAft>
              <a:buFont typeface="Arial" panose="020B0604020202020204" pitchFamily="34" charset="0"/>
              <a:buChar char="•"/>
              <a:defRPr/>
            </a:pPr>
            <a:r>
              <a:rPr lang="en-GB" sz="2400" dirty="0">
                <a:latin typeface="+mn-lt"/>
                <a:cs typeface="+mn-cs"/>
              </a:rPr>
              <a:t>Visitors from Santa Maria da Feira in Portugal who have since implemented their own Young Mayor Programme.</a:t>
            </a:r>
          </a:p>
          <a:p>
            <a:pPr fontAlgn="auto">
              <a:spcBef>
                <a:spcPts val="0"/>
              </a:spcBef>
              <a:spcAft>
                <a:spcPts val="0"/>
              </a:spcAft>
              <a:defRPr/>
            </a:pPr>
            <a:endParaRPr lang="en-GB" sz="3200" b="1" dirty="0">
              <a:latin typeface="+mn-lt"/>
              <a:cs typeface="+mn-cs"/>
            </a:endParaRP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pic>
        <p:nvPicPr>
          <p:cNvPr id="35847" name="Picture 7"/>
          <p:cNvPicPr>
            <a:picLocks noChangeAspect="1" noChangeArrowheads="1"/>
          </p:cNvPicPr>
          <p:nvPr/>
        </p:nvPicPr>
        <p:blipFill>
          <a:blip r:embed="rId5"/>
          <a:srcRect/>
          <a:stretch>
            <a:fillRect/>
          </a:stretch>
        </p:blipFill>
        <p:spPr bwMode="auto">
          <a:xfrm>
            <a:off x="298450" y="3965575"/>
            <a:ext cx="2944813" cy="1557338"/>
          </a:xfrm>
          <a:prstGeom prst="rect">
            <a:avLst/>
          </a:prstGeom>
          <a:noFill/>
          <a:ln w="9525">
            <a:noFill/>
            <a:miter lim="800000"/>
            <a:headEnd/>
            <a:tailEnd/>
          </a:ln>
          <a:effectLst/>
        </p:spPr>
      </p:pic>
      <p:pic>
        <p:nvPicPr>
          <p:cNvPr id="35848" name="Picture 8"/>
          <p:cNvPicPr>
            <a:picLocks noChangeAspect="1" noChangeArrowheads="1"/>
          </p:cNvPicPr>
          <p:nvPr/>
        </p:nvPicPr>
        <p:blipFill>
          <a:blip r:embed="rId6"/>
          <a:srcRect l="3169" r="2367"/>
          <a:stretch>
            <a:fillRect/>
          </a:stretch>
        </p:blipFill>
        <p:spPr bwMode="auto">
          <a:xfrm>
            <a:off x="330200" y="2220913"/>
            <a:ext cx="2924175" cy="1685925"/>
          </a:xfrm>
          <a:prstGeom prst="rect">
            <a:avLst/>
          </a:prstGeom>
          <a:noFill/>
          <a:ln w="9525">
            <a:noFill/>
            <a:miter lim="800000"/>
            <a:headEnd/>
            <a:tailEnd/>
          </a:ln>
          <a:effectLst/>
        </p:spPr>
      </p:pic>
      <p:pic>
        <p:nvPicPr>
          <p:cNvPr id="35849" name="Picture 9"/>
          <p:cNvPicPr>
            <a:picLocks noChangeAspect="1" noChangeArrowheads="1"/>
          </p:cNvPicPr>
          <p:nvPr/>
        </p:nvPicPr>
        <p:blipFill>
          <a:blip r:embed="rId5"/>
          <a:srcRect/>
          <a:stretch>
            <a:fillRect/>
          </a:stretch>
        </p:blipFill>
        <p:spPr bwMode="auto">
          <a:xfrm>
            <a:off x="469900" y="3965575"/>
            <a:ext cx="2944813" cy="1557338"/>
          </a:xfrm>
          <a:prstGeom prst="rect">
            <a:avLst/>
          </a:prstGeom>
          <a:noFill/>
          <a:ln w="9525">
            <a:noFill/>
            <a:miter lim="800000"/>
            <a:headEnd/>
            <a:tailEnd/>
          </a:ln>
          <a:effectLst/>
        </p:spPr>
      </p:pic>
      <p:pic>
        <p:nvPicPr>
          <p:cNvPr id="35850" name="Picture 10"/>
          <p:cNvPicPr>
            <a:picLocks noChangeAspect="1" noChangeArrowheads="1"/>
          </p:cNvPicPr>
          <p:nvPr/>
        </p:nvPicPr>
        <p:blipFill>
          <a:blip r:embed="rId6"/>
          <a:srcRect l="3169" r="2367"/>
          <a:stretch>
            <a:fillRect/>
          </a:stretch>
        </p:blipFill>
        <p:spPr bwMode="auto">
          <a:xfrm>
            <a:off x="501650" y="2220913"/>
            <a:ext cx="2924175"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37890"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37891"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37892"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8" name="Rectangle 3"/>
          <p:cNvSpPr>
            <a:spLocks noGrp="1"/>
          </p:cNvSpPr>
          <p:nvPr>
            <p:ph idx="1"/>
          </p:nvPr>
        </p:nvSpPr>
        <p:spPr>
          <a:xfrm>
            <a:off x="3683000" y="736600"/>
            <a:ext cx="8229600" cy="4826000"/>
          </a:xfrm>
        </p:spPr>
        <p:txBody>
          <a:bodyPr rtlCol="0">
            <a:normAutofit fontScale="92500" lnSpcReduction="10000"/>
          </a:bodyPr>
          <a:lstStyle/>
          <a:p>
            <a:pPr fontAlgn="auto">
              <a:lnSpc>
                <a:spcPct val="80000"/>
              </a:lnSpc>
              <a:spcAft>
                <a:spcPts val="0"/>
              </a:spcAft>
              <a:buFont typeface="Arial" panose="020B0604020202020204" pitchFamily="34" charset="0"/>
              <a:buNone/>
              <a:defRPr/>
            </a:pPr>
            <a:r>
              <a:rPr lang="en-GB" altLang="en-US" sz="2400" b="1" dirty="0" smtClean="0">
                <a:ea typeface="ＭＳ Ｐゴシック" panose="020B0600070205080204" pitchFamily="34" charset="-128"/>
              </a:rPr>
              <a:t>    </a:t>
            </a:r>
            <a:r>
              <a:rPr lang="en-GB" altLang="en-US" sz="3500" b="1" dirty="0" smtClean="0">
                <a:ea typeface="ＭＳ Ｐゴシック" panose="020B0600070205080204" pitchFamily="34" charset="-128"/>
              </a:rPr>
              <a:t>How we developed the budget proposals</a:t>
            </a:r>
          </a:p>
          <a:p>
            <a:pPr fontAlgn="auto">
              <a:lnSpc>
                <a:spcPct val="80000"/>
              </a:lnSpc>
              <a:spcAft>
                <a:spcPts val="0"/>
              </a:spcAft>
              <a:buFont typeface="Arial" panose="020B0604020202020204" pitchFamily="34" charset="0"/>
              <a:buChar char="•"/>
              <a:defRPr/>
            </a:pPr>
            <a:r>
              <a:rPr lang="en-GB" altLang="en-US" sz="2600" dirty="0" smtClean="0">
                <a:ea typeface="ＭＳ Ｐゴシック" panose="020B0600070205080204" pitchFamily="34" charset="-128"/>
              </a:rPr>
              <a:t>Discussions at Young Mayor and Young Advisors – initial ideas </a:t>
            </a:r>
          </a:p>
          <a:p>
            <a:pPr fontAlgn="auto">
              <a:lnSpc>
                <a:spcPct val="80000"/>
              </a:lnSpc>
              <a:spcAft>
                <a:spcPts val="0"/>
              </a:spcAft>
              <a:buFont typeface="Arial" panose="020B0604020202020204" pitchFamily="34" charset="0"/>
              <a:buChar char="•"/>
              <a:defRPr/>
            </a:pPr>
            <a:r>
              <a:rPr lang="en-GB" altLang="en-US" sz="2600" dirty="0" smtClean="0">
                <a:ea typeface="ＭＳ Ｐゴシック" panose="020B0600070205080204" pitchFamily="34" charset="-128"/>
              </a:rPr>
              <a:t>Consultations at schools, school councils, youth clubs and projects to gather more ideas, including feedback from St Dunstan’s, Bonus Pastor, Trinity, Sydenham, School, Prendergast </a:t>
            </a:r>
            <a:r>
              <a:rPr lang="en-GB" altLang="en-US" sz="2600" dirty="0" err="1" smtClean="0">
                <a:ea typeface="ＭＳ Ｐゴシック" panose="020B0600070205080204" pitchFamily="34" charset="-128"/>
              </a:rPr>
              <a:t>Ladywell</a:t>
            </a:r>
            <a:r>
              <a:rPr lang="en-GB" altLang="en-US" sz="2600" dirty="0" smtClean="0">
                <a:ea typeface="ＭＳ Ｐゴシック" panose="020B0600070205080204" pitchFamily="34" charset="-128"/>
              </a:rPr>
              <a:t> Fields college, </a:t>
            </a:r>
            <a:r>
              <a:rPr lang="en-GB" altLang="en-US" sz="2600" dirty="0" err="1" smtClean="0">
                <a:ea typeface="ＭＳ Ｐゴシック" panose="020B0600070205080204" pitchFamily="34" charset="-128"/>
              </a:rPr>
              <a:t>Sedgehill</a:t>
            </a:r>
            <a:r>
              <a:rPr lang="en-GB" altLang="en-US" sz="2600" dirty="0" smtClean="0">
                <a:ea typeface="ＭＳ Ｐゴシック" panose="020B0600070205080204" pitchFamily="34" charset="-128"/>
              </a:rPr>
              <a:t> School, Forest Hill School, Lewisham College, Drumbeat Sixth Form, </a:t>
            </a:r>
            <a:r>
              <a:rPr lang="en-GB" altLang="en-US" sz="2600" dirty="0" err="1" smtClean="0">
                <a:ea typeface="ＭＳ Ｐゴシック" panose="020B0600070205080204" pitchFamily="34" charset="-128"/>
              </a:rPr>
              <a:t>Horniman</a:t>
            </a:r>
            <a:r>
              <a:rPr lang="en-GB" altLang="en-US" sz="2600" dirty="0" smtClean="0">
                <a:ea typeface="ＭＳ Ｐゴシック" panose="020B0600070205080204" pitchFamily="34" charset="-128"/>
              </a:rPr>
              <a:t> Youth Panel, NEET traineeship, School council meeting, Young Carers, Lewisham Youth Theatre, TNG, Lewisham YOS participation group.</a:t>
            </a:r>
          </a:p>
          <a:p>
            <a:pPr fontAlgn="auto">
              <a:lnSpc>
                <a:spcPct val="80000"/>
              </a:lnSpc>
              <a:spcAft>
                <a:spcPts val="0"/>
              </a:spcAft>
              <a:buFont typeface="Arial" panose="020B0604020202020204" pitchFamily="34" charset="0"/>
              <a:buChar char="•"/>
              <a:defRPr/>
            </a:pPr>
            <a:r>
              <a:rPr lang="en-GB" altLang="en-US" sz="2600" dirty="0" smtClean="0">
                <a:ea typeface="ＭＳ Ｐゴシック" panose="020B0600070205080204" pitchFamily="34" charset="-128"/>
              </a:rPr>
              <a:t>Feedback discussed at Young Advisors, ideas became proposals for inclusion in newsletter that went to all schools and online</a:t>
            </a:r>
          </a:p>
          <a:p>
            <a:pPr fontAlgn="auto">
              <a:lnSpc>
                <a:spcPct val="80000"/>
              </a:lnSpc>
              <a:spcAft>
                <a:spcPts val="0"/>
              </a:spcAft>
              <a:buFont typeface="Arial" panose="020B0604020202020204" pitchFamily="34" charset="0"/>
              <a:buChar char="•"/>
              <a:defRPr/>
            </a:pPr>
            <a:r>
              <a:rPr lang="en-GB" altLang="en-US" sz="2600" dirty="0" smtClean="0">
                <a:ea typeface="ＭＳ Ｐゴシック" panose="020B0600070205080204" pitchFamily="34" charset="-128"/>
              </a:rPr>
              <a:t>Most popular ideas made into final proposals and agreed at Young Advisors Meeting.</a:t>
            </a:r>
          </a:p>
          <a:p>
            <a:pPr fontAlgn="auto">
              <a:lnSpc>
                <a:spcPct val="80000"/>
              </a:lnSpc>
              <a:spcAft>
                <a:spcPts val="0"/>
              </a:spcAft>
              <a:buFont typeface="Arial" panose="020B0604020202020204" pitchFamily="34" charset="0"/>
              <a:buChar char="•"/>
              <a:defRPr/>
            </a:pPr>
            <a:r>
              <a:rPr lang="en-GB" altLang="en-US" sz="2600" dirty="0" smtClean="0">
                <a:ea typeface="ＭＳ Ｐゴシック" panose="020B0600070205080204" pitchFamily="34" charset="-128"/>
              </a:rPr>
              <a:t>Today presenting proposals to Mayor and Cabinet</a:t>
            </a:r>
          </a:p>
        </p:txBody>
      </p:sp>
      <p:pic>
        <p:nvPicPr>
          <p:cNvPr id="37895" name="Picture 7"/>
          <p:cNvPicPr>
            <a:picLocks noChangeAspect="1" noChangeArrowheads="1"/>
          </p:cNvPicPr>
          <p:nvPr/>
        </p:nvPicPr>
        <p:blipFill>
          <a:blip r:embed="rId5"/>
          <a:srcRect/>
          <a:stretch>
            <a:fillRect/>
          </a:stretch>
        </p:blipFill>
        <p:spPr bwMode="auto">
          <a:xfrm>
            <a:off x="168275" y="2249488"/>
            <a:ext cx="1951038" cy="2051050"/>
          </a:xfrm>
          <a:prstGeom prst="rect">
            <a:avLst/>
          </a:prstGeom>
          <a:noFill/>
          <a:ln w="9525">
            <a:noFill/>
            <a:miter lim="800000"/>
            <a:headEnd/>
            <a:tailEnd/>
          </a:ln>
          <a:effectLst/>
        </p:spPr>
      </p:pic>
      <p:pic>
        <p:nvPicPr>
          <p:cNvPr id="37896" name="Picture 8" descr="FullSizeRender (1)"/>
          <p:cNvPicPr>
            <a:picLocks noChangeAspect="1" noChangeArrowheads="1"/>
          </p:cNvPicPr>
          <p:nvPr/>
        </p:nvPicPr>
        <p:blipFill>
          <a:blip r:embed="rId6"/>
          <a:srcRect/>
          <a:stretch>
            <a:fillRect/>
          </a:stretch>
        </p:blipFill>
        <p:spPr bwMode="auto">
          <a:xfrm>
            <a:off x="1546225" y="3192463"/>
            <a:ext cx="2170113" cy="21701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39938"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39939"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39940"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39941" name="Rectangle 2"/>
          <p:cNvSpPr>
            <a:spLocks noChangeArrowheads="1"/>
          </p:cNvSpPr>
          <p:nvPr/>
        </p:nvSpPr>
        <p:spPr bwMode="auto">
          <a:xfrm>
            <a:off x="3806825" y="3021013"/>
            <a:ext cx="7546975" cy="368300"/>
          </a:xfrm>
          <a:prstGeom prst="rect">
            <a:avLst/>
          </a:prstGeom>
          <a:noFill/>
          <a:ln w="9525">
            <a:noFill/>
            <a:miter lim="800000"/>
            <a:headEnd/>
            <a:tailEnd/>
          </a:ln>
        </p:spPr>
        <p:txBody>
          <a:bodyPr anchor="ctr">
            <a:spAutoFit/>
          </a:bodyPr>
          <a:lstStyle/>
          <a:p>
            <a:pPr>
              <a:tabLst>
                <a:tab pos="685800" algn="l"/>
              </a:tabLst>
            </a:pPr>
            <a:endParaRPr lang="en-GB" altLang="en-US">
              <a:latin typeface="Calibri" pitchFamily="34" charset="0"/>
              <a:ea typeface="ＭＳ Ｐゴシック" pitchFamily="34" charset="-128"/>
            </a:endParaRPr>
          </a:p>
        </p:txBody>
      </p:sp>
      <p:sp>
        <p:nvSpPr>
          <p:cNvPr id="2" name="Rectangle 1"/>
          <p:cNvSpPr/>
          <p:nvPr/>
        </p:nvSpPr>
        <p:spPr>
          <a:xfrm>
            <a:off x="2767013" y="300038"/>
            <a:ext cx="9626600" cy="5262562"/>
          </a:xfrm>
          <a:prstGeom prst="rect">
            <a:avLst/>
          </a:prstGeom>
        </p:spPr>
        <p:txBody>
          <a:bodyPr>
            <a:spAutoFit/>
          </a:bodyPr>
          <a:lstStyle/>
          <a:p>
            <a:pPr fontAlgn="auto">
              <a:spcBef>
                <a:spcPts val="0"/>
              </a:spcBef>
              <a:spcAft>
                <a:spcPts val="0"/>
              </a:spcAft>
              <a:defRPr/>
            </a:pPr>
            <a:r>
              <a:rPr lang="en-GB" sz="3200" b="1" dirty="0">
                <a:latin typeface="Arial" panose="020B0604020202020204" pitchFamily="34" charset="0"/>
                <a:ea typeface="Times New Roman" panose="02020603050405020304" pitchFamily="18" charset="0"/>
                <a:cs typeface="+mn-cs"/>
              </a:rPr>
              <a:t>         Some of the Consultation Outcomes</a:t>
            </a:r>
            <a:endParaRPr lang="en-GB" sz="3200" dirty="0">
              <a:latin typeface="Arial" panose="020B0604020202020204" pitchFamily="34" charset="0"/>
              <a:ea typeface="Times New Roman" panose="02020603050405020304" pitchFamily="18" charset="0"/>
              <a:cs typeface="+mn-cs"/>
            </a:endParaRPr>
          </a:p>
          <a:p>
            <a:pPr fontAlgn="auto">
              <a:spcBef>
                <a:spcPts val="0"/>
              </a:spcBef>
              <a:spcAft>
                <a:spcPts val="0"/>
              </a:spcAft>
              <a:defRPr/>
            </a:pPr>
            <a:r>
              <a:rPr lang="en-GB" sz="1600" dirty="0">
                <a:latin typeface="Arial" panose="020B0604020202020204" pitchFamily="34" charset="0"/>
                <a:ea typeface="Times New Roman" panose="02020603050405020304" pitchFamily="18" charset="0"/>
                <a:cs typeface="+mn-cs"/>
              </a:rPr>
              <a:t> </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Events to showcase talent – anyone can contribute</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Drama – young people write and perform plays</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More junior gyms /longer time slots /outside gyms</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Encourage youth to cook healthy, cost effective food</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Awareness about obesity</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More TAs in schools as its important for students mental health</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Working together and with charities</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More projects to teach about different cultures and religions</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Cleaning up the streets day</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People don’t understand the difficulty of disability and young people</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Better facilities and ramps, more accessible places</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PSHE at schools  should be used to talk about real life e.g.: mortgages, rent and tax, schools only educate us knowledge wise and don’t provide us with the life skills to help us use our knowledge</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More work experience, Better work experience, Younger work experience</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More experience and summer jobs for people</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More promotion of local festivals and events/concerts that talented people can get involved in</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Support creative ideas to help the community</a:t>
            </a:r>
          </a:p>
          <a:p>
            <a:pPr marL="342900" indent="-342900" fontAlgn="auto">
              <a:spcBef>
                <a:spcPts val="0"/>
              </a:spcBef>
              <a:spcAft>
                <a:spcPts val="0"/>
              </a:spcAft>
              <a:buFont typeface="Symbol" panose="05050102010706020507" pitchFamily="18" charset="2"/>
              <a:buChar char=""/>
              <a:tabLst>
                <a:tab pos="457200" algn="l"/>
              </a:tabLst>
              <a:defRPr/>
            </a:pPr>
            <a:r>
              <a:rPr lang="en-GB" sz="1600" dirty="0">
                <a:latin typeface="Arial" panose="020B0604020202020204" pitchFamily="34" charset="0"/>
                <a:ea typeface="Times New Roman" panose="02020603050405020304" pitchFamily="18" charset="0"/>
                <a:cs typeface="+mn-cs"/>
              </a:rPr>
              <a:t>Current young mayor can create a pot of money to help groups out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41986"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41987"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41988"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2" name="Rectangle 1"/>
          <p:cNvSpPr/>
          <p:nvPr/>
        </p:nvSpPr>
        <p:spPr>
          <a:xfrm>
            <a:off x="4013200" y="217488"/>
            <a:ext cx="7874000" cy="5662612"/>
          </a:xfrm>
          <a:prstGeom prst="rect">
            <a:avLst/>
          </a:prstGeom>
        </p:spPr>
        <p:txBody>
          <a:bodyPr>
            <a:spAutoFit/>
          </a:bodyPr>
          <a:lstStyle/>
          <a:p>
            <a:pPr fontAlgn="auto">
              <a:spcBef>
                <a:spcPts val="0"/>
              </a:spcBef>
              <a:spcAft>
                <a:spcPts val="0"/>
              </a:spcAft>
              <a:buFont typeface="Arial" panose="020B0604020202020204" pitchFamily="34" charset="0"/>
              <a:buNone/>
              <a:defRPr/>
            </a:pPr>
            <a:r>
              <a:rPr lang="en-GB" altLang="en-US" sz="3200" b="1" dirty="0">
                <a:latin typeface="+mn-lt"/>
                <a:ea typeface="ＭＳ Ｐゴシック" panose="020B0600070205080204" pitchFamily="34" charset="-128"/>
                <a:cs typeface="+mn-cs"/>
              </a:rPr>
              <a:t>There are 3 Budget Proposals:</a:t>
            </a:r>
          </a:p>
          <a:p>
            <a:pPr fontAlgn="auto">
              <a:spcBef>
                <a:spcPts val="0"/>
              </a:spcBef>
              <a:spcAft>
                <a:spcPts val="0"/>
              </a:spcAft>
              <a:buFont typeface="Arial" panose="020B0604020202020204" pitchFamily="34" charset="0"/>
              <a:buNone/>
              <a:defRPr/>
            </a:pPr>
            <a:r>
              <a:rPr lang="en-GB" sz="2800" b="1" dirty="0">
                <a:latin typeface="+mn-lt"/>
                <a:cs typeface="+mn-cs"/>
              </a:rPr>
              <a:t>1. Young People’s Funding Pot £10,000</a:t>
            </a:r>
            <a:r>
              <a:rPr lang="en-GB" sz="2800" dirty="0">
                <a:latin typeface="+mn-lt"/>
                <a:cs typeface="+mn-cs"/>
              </a:rPr>
              <a:t> </a:t>
            </a:r>
          </a:p>
          <a:p>
            <a:pPr fontAlgn="auto">
              <a:spcBef>
                <a:spcPts val="0"/>
              </a:spcBef>
              <a:spcAft>
                <a:spcPts val="0"/>
              </a:spcAft>
              <a:defRPr/>
            </a:pPr>
            <a:r>
              <a:rPr lang="en-GB" sz="2400" dirty="0">
                <a:latin typeface="+mn-lt"/>
                <a:cs typeface="+mn-cs"/>
              </a:rPr>
              <a:t>Young People are interested in running and organising their own projects and in order to try and address some of the interests in the consultation. Young people will be able to apply to this pot to fund activities. Activities which meet the needs and interests in the consultation will be funded. The kind of projects that could be funded are :</a:t>
            </a:r>
          </a:p>
          <a:p>
            <a:pPr marL="285750" indent="-285750" fontAlgn="auto">
              <a:spcBef>
                <a:spcPts val="0"/>
              </a:spcBef>
              <a:spcAft>
                <a:spcPts val="0"/>
              </a:spcAft>
              <a:buFont typeface="Arial" panose="020B0604020202020204" pitchFamily="34" charset="0"/>
              <a:buChar char="•"/>
              <a:defRPr/>
            </a:pPr>
            <a:r>
              <a:rPr lang="en-GB" sz="2400" dirty="0">
                <a:latin typeface="+mn-lt"/>
                <a:cs typeface="+mn-cs"/>
              </a:rPr>
              <a:t>Arts showcases</a:t>
            </a:r>
          </a:p>
          <a:p>
            <a:pPr marL="285750" indent="-285750" fontAlgn="auto">
              <a:spcBef>
                <a:spcPts val="0"/>
              </a:spcBef>
              <a:spcAft>
                <a:spcPts val="0"/>
              </a:spcAft>
              <a:buFont typeface="Arial" panose="020B0604020202020204" pitchFamily="34" charset="0"/>
              <a:buChar char="•"/>
              <a:defRPr/>
            </a:pPr>
            <a:r>
              <a:rPr lang="en-GB" sz="2400" dirty="0">
                <a:latin typeface="+mn-lt"/>
                <a:cs typeface="+mn-cs"/>
              </a:rPr>
              <a:t>Sports tournaments particularly interschool/club/borough/faith Healthy eating competition</a:t>
            </a:r>
          </a:p>
          <a:p>
            <a:pPr marL="285750" indent="-285750" fontAlgn="auto">
              <a:spcBef>
                <a:spcPts val="0"/>
              </a:spcBef>
              <a:spcAft>
                <a:spcPts val="0"/>
              </a:spcAft>
              <a:buFont typeface="Arial" panose="020B0604020202020204" pitchFamily="34" charset="0"/>
              <a:buChar char="•"/>
              <a:defRPr/>
            </a:pPr>
            <a:r>
              <a:rPr lang="en-GB" sz="2400" dirty="0">
                <a:latin typeface="+mn-lt"/>
                <a:cs typeface="+mn-cs"/>
              </a:rPr>
              <a:t>Environment Days</a:t>
            </a:r>
          </a:p>
          <a:p>
            <a:pPr fontAlgn="auto">
              <a:spcBef>
                <a:spcPts val="0"/>
              </a:spcBef>
              <a:spcAft>
                <a:spcPts val="0"/>
              </a:spcAft>
              <a:defRPr/>
            </a:pPr>
            <a:r>
              <a:rPr lang="en-GB" sz="2400" dirty="0">
                <a:latin typeface="+mn-lt"/>
                <a:cs typeface="+mn-cs"/>
              </a:rPr>
              <a:t>Young people will need to do an application form and meet with Young advisors. </a:t>
            </a:r>
          </a:p>
          <a:p>
            <a:pPr fontAlgn="auto">
              <a:spcBef>
                <a:spcPts val="0"/>
              </a:spcBef>
              <a:spcAft>
                <a:spcPts val="0"/>
              </a:spcAft>
              <a:buFont typeface="Arial" panose="020B0604020202020204" pitchFamily="34" charset="0"/>
              <a:buNone/>
              <a:defRPr/>
            </a:pPr>
            <a:r>
              <a:rPr lang="en-GB" altLang="en-US" sz="1400" dirty="0">
                <a:latin typeface="+mn-lt"/>
                <a:ea typeface="ＭＳ Ｐゴシック" panose="020B0600070205080204" pitchFamily="34" charset="-128"/>
                <a:cs typeface="+mn-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44034"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44035"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44036"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44037" name="TextBox 1"/>
          <p:cNvSpPr txBox="1">
            <a:spLocks noChangeArrowheads="1"/>
          </p:cNvSpPr>
          <p:nvPr/>
        </p:nvSpPr>
        <p:spPr bwMode="auto">
          <a:xfrm>
            <a:off x="3365500" y="884238"/>
            <a:ext cx="8245475" cy="4124325"/>
          </a:xfrm>
          <a:prstGeom prst="rect">
            <a:avLst/>
          </a:prstGeom>
          <a:noFill/>
          <a:ln w="9525">
            <a:noFill/>
            <a:miter lim="800000"/>
            <a:headEnd/>
            <a:tailEnd/>
          </a:ln>
        </p:spPr>
        <p:txBody>
          <a:bodyPr>
            <a:spAutoFit/>
          </a:bodyPr>
          <a:lstStyle/>
          <a:p>
            <a:pPr lvl="1"/>
            <a:r>
              <a:rPr lang="en-GB" sz="2800" b="1">
                <a:latin typeface="Calibri" pitchFamily="34" charset="0"/>
              </a:rPr>
              <a:t>2. Work Experience and Employability £7,500</a:t>
            </a:r>
            <a:endParaRPr lang="en-GB" sz="2800">
              <a:latin typeface="Calibri" pitchFamily="34" charset="0"/>
            </a:endParaRPr>
          </a:p>
          <a:p>
            <a:r>
              <a:rPr lang="en-GB" b="1">
                <a:latin typeface="Calibri" pitchFamily="34" charset="0"/>
              </a:rPr>
              <a:t> </a:t>
            </a:r>
            <a:endParaRPr lang="en-GB">
              <a:latin typeface="Calibri" pitchFamily="34" charset="0"/>
            </a:endParaRPr>
          </a:p>
          <a:p>
            <a:r>
              <a:rPr lang="en-GB" sz="2400">
                <a:latin typeface="Calibri" pitchFamily="34" charset="0"/>
              </a:rPr>
              <a:t>Building on the work with Urban Synergy to develop the work experience project with young people from youth clubs during the holidays to access Canary Wharf /other professions which they would otherwise not be able to experience. This project will include working with special needs schools/ SEN forum to extend the opportunities for young people with additional needs. This could take the form of small group visits/workshops with staff and visits to different work places. Additional work experience for young people during the school holidays.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solidFill>
                <a:srgbClr val="000000"/>
              </a:solidFill>
              <a:latin typeface="Calibri" pitchFamily="34" charset="0"/>
            </a:endParaRPr>
          </a:p>
        </p:txBody>
      </p:sp>
      <p:sp>
        <p:nvSpPr>
          <p:cNvPr id="46082"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rgbClr val="FFFFFF"/>
              </a:solidFill>
              <a:latin typeface="Calibri" pitchFamily="34" charset="0"/>
            </a:endParaRPr>
          </a:p>
        </p:txBody>
      </p:sp>
      <p:pic>
        <p:nvPicPr>
          <p:cNvPr id="46083"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46084"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46085" name="Rectangle 1"/>
          <p:cNvSpPr>
            <a:spLocks noChangeArrowheads="1"/>
          </p:cNvSpPr>
          <p:nvPr/>
        </p:nvSpPr>
        <p:spPr bwMode="auto">
          <a:xfrm>
            <a:off x="3022600" y="1189038"/>
            <a:ext cx="8483600" cy="4156075"/>
          </a:xfrm>
          <a:prstGeom prst="rect">
            <a:avLst/>
          </a:prstGeom>
          <a:noFill/>
          <a:ln w="9525">
            <a:noFill/>
            <a:miter lim="800000"/>
            <a:headEnd/>
            <a:tailEnd/>
          </a:ln>
        </p:spPr>
        <p:txBody>
          <a:bodyPr>
            <a:spAutoFit/>
          </a:bodyPr>
          <a:lstStyle/>
          <a:p>
            <a:pPr lvl="1">
              <a:tabLst>
                <a:tab pos="485775" algn="l"/>
              </a:tabLst>
            </a:pPr>
            <a:r>
              <a:rPr lang="en-GB" sz="2800" b="1">
                <a:cs typeface="Times New Roman" pitchFamily="18" charset="0"/>
              </a:rPr>
              <a:t>3</a:t>
            </a:r>
            <a:r>
              <a:rPr lang="en-GB" sz="2800" b="1">
                <a:latin typeface="Calibri" pitchFamily="34" charset="0"/>
                <a:cs typeface="Times New Roman" pitchFamily="18" charset="0"/>
              </a:rPr>
              <a:t>.  Pilot scheme working with colleagues and partners around accessibility to shops and town centres £7,500</a:t>
            </a:r>
            <a:endParaRPr lang="en-GB" sz="2800">
              <a:latin typeface="Calibri" pitchFamily="34" charset="0"/>
              <a:cs typeface="Times New Roman" pitchFamily="18" charset="0"/>
            </a:endParaRPr>
          </a:p>
          <a:p>
            <a:pPr>
              <a:tabLst>
                <a:tab pos="485775" algn="l"/>
              </a:tabLst>
            </a:pPr>
            <a:r>
              <a:rPr lang="en-GB" sz="1200" b="1">
                <a:latin typeface="Calibri" pitchFamily="34" charset="0"/>
                <a:cs typeface="Times New Roman" pitchFamily="18" charset="0"/>
              </a:rPr>
              <a:t> </a:t>
            </a:r>
            <a:endParaRPr lang="en-GB" sz="1200">
              <a:latin typeface="Calibri" pitchFamily="34" charset="0"/>
              <a:cs typeface="Times New Roman" pitchFamily="18" charset="0"/>
            </a:endParaRPr>
          </a:p>
          <a:p>
            <a:pPr>
              <a:tabLst>
                <a:tab pos="485775" algn="l"/>
              </a:tabLst>
            </a:pPr>
            <a:r>
              <a:rPr lang="en-GB" sz="2400">
                <a:latin typeface="Calibri" pitchFamily="34" charset="0"/>
                <a:cs typeface="Times New Roman" pitchFamily="18" charset="0"/>
              </a:rPr>
              <a:t>Identify a future development and work with politicians and local young  people who use wheelchairs to ensure the developments are as accessible as possible. To include visits for young people and adults to different sites, identifying what works well and how accessibility can be improved. Particularly in local shops and services that young people use /would like to use, how small improvement</a:t>
            </a:r>
            <a:endParaRPr lang="en-GB" sz="24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48130"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48131"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48132"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48133" name="TextBox 1"/>
          <p:cNvSpPr txBox="1">
            <a:spLocks noChangeArrowheads="1"/>
          </p:cNvSpPr>
          <p:nvPr/>
        </p:nvSpPr>
        <p:spPr bwMode="auto">
          <a:xfrm>
            <a:off x="3086100" y="1460500"/>
            <a:ext cx="8064500" cy="3540125"/>
          </a:xfrm>
          <a:prstGeom prst="rect">
            <a:avLst/>
          </a:prstGeom>
          <a:noFill/>
          <a:ln w="9525">
            <a:noFill/>
            <a:miter lim="800000"/>
            <a:headEnd/>
            <a:tailEnd/>
          </a:ln>
        </p:spPr>
        <p:txBody>
          <a:bodyPr>
            <a:spAutoFit/>
          </a:bodyPr>
          <a:lstStyle/>
          <a:p>
            <a:r>
              <a:rPr lang="en-GB" sz="3200" b="1">
                <a:latin typeface="Calibri" pitchFamily="34" charset="0"/>
              </a:rPr>
              <a:t>Have you any questions?</a:t>
            </a:r>
          </a:p>
          <a:p>
            <a:endParaRPr lang="en-GB" sz="3200" b="1">
              <a:latin typeface="Calibri" pitchFamily="34" charset="0"/>
            </a:endParaRPr>
          </a:p>
          <a:p>
            <a:r>
              <a:rPr lang="en-GB" sz="3200" b="1">
                <a:latin typeface="Calibri" pitchFamily="34" charset="0"/>
              </a:rPr>
              <a:t>We request that the Mayor approves these  budget proposals</a:t>
            </a:r>
          </a:p>
          <a:p>
            <a:endParaRPr lang="en-GB" sz="3200" b="1">
              <a:latin typeface="Calibri" pitchFamily="34" charset="0"/>
            </a:endParaRPr>
          </a:p>
          <a:p>
            <a:r>
              <a:rPr lang="en-GB" sz="3200" b="1">
                <a:latin typeface="Calibri" pitchFamily="34" charset="0"/>
              </a:rPr>
              <a:t>Thank you for your support and for listening to our presentation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15362"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15363"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15364"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15365" name="TextBox 3"/>
          <p:cNvSpPr txBox="1">
            <a:spLocks noChangeArrowheads="1"/>
          </p:cNvSpPr>
          <p:nvPr/>
        </p:nvSpPr>
        <p:spPr bwMode="auto">
          <a:xfrm>
            <a:off x="3990975" y="95250"/>
            <a:ext cx="7594600" cy="5310188"/>
          </a:xfrm>
          <a:prstGeom prst="rect">
            <a:avLst/>
          </a:prstGeom>
          <a:noFill/>
          <a:ln w="9525">
            <a:noFill/>
            <a:miter lim="800000"/>
            <a:headEnd/>
            <a:tailEnd/>
          </a:ln>
        </p:spPr>
        <p:txBody>
          <a:bodyPr>
            <a:spAutoFit/>
          </a:bodyPr>
          <a:lstStyle/>
          <a:p>
            <a:pPr marL="0" lvl="1"/>
            <a:r>
              <a:rPr lang="en-GB" sz="3600" b="1">
                <a:latin typeface="Calibri" pitchFamily="34" charset="0"/>
              </a:rPr>
              <a:t>Proposed Budget Reduction</a:t>
            </a:r>
          </a:p>
          <a:p>
            <a:pPr marL="0" lvl="1"/>
            <a:r>
              <a:rPr lang="en-GB">
                <a:latin typeface="Calibri" pitchFamily="34" charset="0"/>
              </a:rPr>
              <a:t>The Young Mayor and Young Advisors have recommended that the Mayor reduce their annual budget by £5,000 to £25,000. This is in recognition of the fact that the Council is entering the 6</a:t>
            </a:r>
            <a:r>
              <a:rPr lang="en-GB" baseline="30000">
                <a:latin typeface="Calibri" pitchFamily="34" charset="0"/>
              </a:rPr>
              <a:t>th</a:t>
            </a:r>
            <a:r>
              <a:rPr lang="en-GB">
                <a:latin typeface="Calibri" pitchFamily="34" charset="0"/>
              </a:rPr>
              <a:t> year of austerity and is expecting to continue to face very difficult financial challenges and pressures for at least four more years. </a:t>
            </a:r>
          </a:p>
          <a:p>
            <a:pPr marL="0" lvl="1"/>
            <a:endParaRPr lang="en-GB">
              <a:latin typeface="Calibri" pitchFamily="34" charset="0"/>
            </a:endParaRPr>
          </a:p>
          <a:p>
            <a:pPr marL="0" lvl="1"/>
            <a:r>
              <a:rPr lang="en-GB">
                <a:latin typeface="Calibri" pitchFamily="34" charset="0"/>
              </a:rPr>
              <a:t>If this proposal is accepted the Young Mayor Team will be spending a maximum of £25K to deliver their commitments from now onwards. Like colleagues in the council we will continue to work with others and find new ways of working  to ensure that young people in Lewisham have recognition and support for their ideas, interests and concerns.</a:t>
            </a:r>
          </a:p>
          <a:p>
            <a:pPr marL="0" lvl="1"/>
            <a:endParaRPr lang="en-GB">
              <a:latin typeface="Calibri" pitchFamily="34" charset="0"/>
            </a:endParaRPr>
          </a:p>
          <a:p>
            <a:pPr marL="0" lvl="1"/>
            <a:r>
              <a:rPr lang="en-GB">
                <a:latin typeface="Calibri" pitchFamily="34" charset="0"/>
              </a:rPr>
              <a:t> Young people themselves are a great resource, have lots of energy and are committed in different ways to their communities. With less budget we will have to make more of working together, we are given a lot of support and commitment from others and this is a way of acknowledging the financial difficulties being faced across the borough and across the country.</a:t>
            </a:r>
            <a:endParaRPr lang="en-GB" sz="3600" b="1">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17410"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17411"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17412"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17413" name="Text Box 6"/>
          <p:cNvSpPr txBox="1">
            <a:spLocks noChangeArrowheads="1"/>
          </p:cNvSpPr>
          <p:nvPr/>
        </p:nvSpPr>
        <p:spPr bwMode="auto">
          <a:xfrm>
            <a:off x="3475038" y="1890713"/>
            <a:ext cx="7456487" cy="2984500"/>
          </a:xfrm>
          <a:prstGeom prst="rect">
            <a:avLst/>
          </a:prstGeom>
          <a:noFill/>
          <a:ln w="9525">
            <a:noFill/>
            <a:miter lim="800000"/>
            <a:headEnd/>
            <a:tailEnd/>
          </a:ln>
        </p:spPr>
        <p:txBody>
          <a:bodyPr>
            <a:spAutoFit/>
          </a:bodyPr>
          <a:lstStyle/>
          <a:p>
            <a:pPr>
              <a:spcBef>
                <a:spcPct val="50000"/>
              </a:spcBef>
            </a:pPr>
            <a:r>
              <a:rPr lang="en-GB" altLang="en-US" sz="3200" b="1">
                <a:latin typeface="Calibri" pitchFamily="34" charset="0"/>
                <a:ea typeface="ＭＳ Ｐゴシック" pitchFamily="34" charset="-128"/>
              </a:rPr>
              <a:t>Young Advisor’s Meetings</a:t>
            </a:r>
            <a:r>
              <a:rPr lang="en-GB" altLang="en-US" sz="3200">
                <a:latin typeface="Calibri" pitchFamily="34" charset="0"/>
                <a:ea typeface="ＭＳ Ｐゴシック" pitchFamily="34" charset="-128"/>
              </a:rPr>
              <a:t>  </a:t>
            </a:r>
          </a:p>
          <a:p>
            <a:pPr>
              <a:spcBef>
                <a:spcPct val="50000"/>
              </a:spcBef>
            </a:pPr>
            <a:r>
              <a:rPr lang="en-GB" altLang="en-US" sz="2400">
                <a:latin typeface="Calibri" pitchFamily="34" charset="0"/>
                <a:ea typeface="ＭＳ Ｐゴシック" pitchFamily="34" charset="-128"/>
              </a:rPr>
              <a:t>Mondays@ Civic Suite 5 - 7pm</a:t>
            </a:r>
          </a:p>
          <a:p>
            <a:pPr>
              <a:spcBef>
                <a:spcPct val="50000"/>
              </a:spcBef>
            </a:pPr>
            <a:r>
              <a:rPr lang="en-GB" altLang="en-US" sz="2400">
                <a:latin typeface="Calibri" pitchFamily="34" charset="0"/>
                <a:ea typeface="ＭＳ Ｐゴシック" pitchFamily="34" charset="-128"/>
              </a:rPr>
              <a:t>Regular meeting time for young people to plan and organise their activities and for partners/ colleagues to consult and discuss issues with the group. </a:t>
            </a:r>
          </a:p>
          <a:p>
            <a:pPr>
              <a:spcBef>
                <a:spcPct val="50000"/>
              </a:spcBef>
              <a:buFontTx/>
              <a:buChar char="•"/>
            </a:pPr>
            <a:r>
              <a:rPr lang="en-GB" altLang="en-US" sz="2400">
                <a:latin typeface="Calibri" pitchFamily="34" charset="0"/>
                <a:ea typeface="ＭＳ Ｐゴシック" pitchFamily="34" charset="-128"/>
              </a:rPr>
              <a:t> 43 Young Advisor’s Meetings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19458"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19459"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19460"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7" name="Rectangle 3"/>
          <p:cNvSpPr txBox="1">
            <a:spLocks/>
          </p:cNvSpPr>
          <p:nvPr/>
        </p:nvSpPr>
        <p:spPr>
          <a:xfrm>
            <a:off x="4152900" y="1028700"/>
            <a:ext cx="7454900" cy="4241800"/>
          </a:xfrm>
          <a:prstGeom prst="rect">
            <a:avLst/>
          </a:prstGeom>
        </p:spPr>
        <p:txBody>
          <a:bodyPr>
            <a:normAutofit/>
          </a:bodyPr>
          <a:lstStyle/>
          <a:p>
            <a:pPr>
              <a:lnSpc>
                <a:spcPct val="90000"/>
              </a:lnSpc>
              <a:spcBef>
                <a:spcPts val="1000"/>
              </a:spcBef>
              <a:buFont typeface="Arial" charset="0"/>
              <a:buNone/>
            </a:pPr>
            <a:r>
              <a:rPr lang="en-GB" altLang="en-US" sz="3000" b="1">
                <a:latin typeface="Calibri" pitchFamily="34" charset="0"/>
                <a:ea typeface="ＭＳ Ｐゴシック" pitchFamily="34" charset="-128"/>
              </a:rPr>
              <a:t>Working </a:t>
            </a:r>
            <a:r>
              <a:rPr lang="en-GB" altLang="en-US" sz="3200" b="1">
                <a:latin typeface="Calibri" pitchFamily="34" charset="0"/>
                <a:ea typeface="ＭＳ Ｐゴシック" pitchFamily="34" charset="-128"/>
              </a:rPr>
              <a:t>with</a:t>
            </a:r>
            <a:r>
              <a:rPr lang="en-GB" altLang="en-US" sz="3000" b="1">
                <a:latin typeface="Calibri" pitchFamily="34" charset="0"/>
                <a:ea typeface="ＭＳ Ｐゴシック" pitchFamily="34" charset="-128"/>
              </a:rPr>
              <a:t> Schools and Colleges       </a:t>
            </a:r>
          </a:p>
          <a:p>
            <a:pPr>
              <a:lnSpc>
                <a:spcPct val="90000"/>
              </a:lnSpc>
              <a:spcBef>
                <a:spcPts val="1000"/>
              </a:spcBef>
              <a:buFont typeface="Arial" charset="0"/>
              <a:buChar char="•"/>
            </a:pPr>
            <a:r>
              <a:rPr lang="en-GB" sz="2200">
                <a:latin typeface="Calibri" pitchFamily="34" charset="0"/>
              </a:rPr>
              <a:t> 72 visits to primary, secondary schools and colleges:  campaigning, raising awareness, budget consultations and feedback through assemblies, citizenship days and school councils. Supporting peers at exhibitions, achievement events and activities.</a:t>
            </a:r>
          </a:p>
          <a:p>
            <a:pPr>
              <a:lnSpc>
                <a:spcPct val="90000"/>
              </a:lnSpc>
              <a:spcBef>
                <a:spcPts val="1000"/>
              </a:spcBef>
              <a:buFont typeface="Arial" charset="0"/>
              <a:buChar char="•"/>
            </a:pPr>
            <a:r>
              <a:rPr lang="en-GB" sz="2200">
                <a:latin typeface="Calibri" pitchFamily="34" charset="0"/>
              </a:rPr>
              <a:t> 14 school visits to the civic suite including, school council meetings, primary school visits and Euroscola Project.</a:t>
            </a:r>
          </a:p>
          <a:p>
            <a:pPr>
              <a:lnSpc>
                <a:spcPct val="90000"/>
              </a:lnSpc>
              <a:spcBef>
                <a:spcPts val="1000"/>
              </a:spcBef>
              <a:buFont typeface="Arial" charset="0"/>
              <a:buChar char="•"/>
            </a:pPr>
            <a:r>
              <a:rPr lang="en-GB" sz="2200">
                <a:latin typeface="Calibri" pitchFamily="34" charset="0"/>
              </a:rPr>
              <a:t> Termly School Council Meetings at the Civic Suite: hosted by the Young Mayor and Young Advisors with school council representatives</a:t>
            </a:r>
          </a:p>
          <a:p>
            <a:pPr>
              <a:lnSpc>
                <a:spcPct val="90000"/>
              </a:lnSpc>
              <a:spcBef>
                <a:spcPts val="1000"/>
              </a:spcBef>
              <a:buFont typeface="Arial" charset="0"/>
              <a:buChar char="•"/>
            </a:pPr>
            <a:endParaRPr lang="en-GB" sz="1900">
              <a:latin typeface="Calibri" pitchFamily="34" charset="0"/>
            </a:endParaRPr>
          </a:p>
          <a:p>
            <a:pPr>
              <a:lnSpc>
                <a:spcPct val="90000"/>
              </a:lnSpc>
              <a:spcBef>
                <a:spcPts val="1000"/>
              </a:spcBef>
              <a:buFont typeface="Arial" charset="0"/>
              <a:buChar char="•"/>
            </a:pPr>
            <a:endParaRPr lang="en-GB" sz="1900">
              <a:latin typeface="Calibri" pitchFamily="34" charset="0"/>
            </a:endParaRPr>
          </a:p>
          <a:p>
            <a:pPr>
              <a:lnSpc>
                <a:spcPct val="80000"/>
              </a:lnSpc>
              <a:spcBef>
                <a:spcPts val="1000"/>
              </a:spcBef>
              <a:buFont typeface="Arial" charset="0"/>
              <a:buChar char="•"/>
            </a:pPr>
            <a:endParaRPr lang="en-GB" altLang="en-US" sz="1900">
              <a:latin typeface="Calibri" pitchFamily="34" charset="0"/>
              <a:ea typeface="ＭＳ Ｐゴシック" pitchFamily="34" charset="-128"/>
            </a:endParaRPr>
          </a:p>
          <a:p>
            <a:pPr>
              <a:lnSpc>
                <a:spcPct val="80000"/>
              </a:lnSpc>
              <a:spcBef>
                <a:spcPts val="1000"/>
              </a:spcBef>
              <a:buFont typeface="Arial" charset="0"/>
              <a:buChar char="•"/>
            </a:pPr>
            <a:endParaRPr lang="en-GB" altLang="en-US" sz="1500">
              <a:latin typeface="Calibri" pitchFamily="34" charset="0"/>
              <a:ea typeface="ＭＳ Ｐゴシック" pitchFamily="34" charset="-128"/>
            </a:endParaRPr>
          </a:p>
        </p:txBody>
      </p:sp>
      <p:pic>
        <p:nvPicPr>
          <p:cNvPr id="19463" name="Picture 7" descr="Liam Islam"/>
          <p:cNvPicPr>
            <a:picLocks noChangeAspect="1" noChangeArrowheads="1"/>
          </p:cNvPicPr>
          <p:nvPr/>
        </p:nvPicPr>
        <p:blipFill>
          <a:blip r:embed="rId5"/>
          <a:srcRect/>
          <a:stretch>
            <a:fillRect/>
          </a:stretch>
        </p:blipFill>
        <p:spPr bwMode="auto">
          <a:xfrm>
            <a:off x="190500" y="2232025"/>
            <a:ext cx="3846513" cy="28844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21506"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21507"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21508"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7" name="Text Box 4"/>
          <p:cNvSpPr txBox="1">
            <a:spLocks noChangeArrowheads="1"/>
          </p:cNvSpPr>
          <p:nvPr/>
        </p:nvSpPr>
        <p:spPr bwMode="auto">
          <a:xfrm>
            <a:off x="5868988" y="242888"/>
            <a:ext cx="6089650" cy="5083175"/>
          </a:xfrm>
          <a:prstGeom prst="rect">
            <a:avLst/>
          </a:prstGeom>
          <a:noFill/>
          <a:ln>
            <a:noFill/>
          </a:ln>
          <a:effectLs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auto">
              <a:spcBef>
                <a:spcPts val="0"/>
              </a:spcBef>
              <a:spcAft>
                <a:spcPts val="0"/>
              </a:spcAft>
              <a:defRPr/>
            </a:pPr>
            <a:r>
              <a:rPr lang="en-GB" altLang="en-US" sz="3200" b="1" dirty="0">
                <a:latin typeface="Calibri" panose="020F0502020204030204" pitchFamily="34" charset="0"/>
                <a:cs typeface="+mn-cs"/>
              </a:rPr>
              <a:t>Civic </a:t>
            </a:r>
            <a:r>
              <a:rPr lang="en-GB" altLang="en-US" sz="3200" b="1" dirty="0" smtClean="0">
                <a:latin typeface="Calibri" panose="020F0502020204030204" pitchFamily="34" charset="0"/>
                <a:cs typeface="+mn-cs"/>
              </a:rPr>
              <a:t>events</a:t>
            </a:r>
          </a:p>
          <a:p>
            <a:pPr marL="285750" indent="-285750" fontAlgn="auto">
              <a:spcBef>
                <a:spcPts val="0"/>
              </a:spcBef>
              <a:spcAft>
                <a:spcPts val="0"/>
              </a:spcAft>
              <a:buFont typeface="Arial" panose="020B0604020202020204" pitchFamily="34" charset="0"/>
              <a:buChar char="•"/>
              <a:defRPr/>
            </a:pPr>
            <a:r>
              <a:rPr lang="en-GB" dirty="0" smtClean="0">
                <a:latin typeface="+mn-lt"/>
                <a:cs typeface="+mn-cs"/>
              </a:rPr>
              <a:t>Holocaust </a:t>
            </a:r>
            <a:r>
              <a:rPr lang="en-GB" dirty="0">
                <a:latin typeface="+mn-lt"/>
                <a:cs typeface="+mn-cs"/>
              </a:rPr>
              <a:t>Memorial day</a:t>
            </a:r>
          </a:p>
          <a:p>
            <a:pPr marL="285750" indent="-285750" fontAlgn="auto">
              <a:spcBef>
                <a:spcPts val="0"/>
              </a:spcBef>
              <a:spcAft>
                <a:spcPts val="0"/>
              </a:spcAft>
              <a:buFont typeface="Arial" panose="020B0604020202020204" pitchFamily="34" charset="0"/>
              <a:buChar char="•"/>
              <a:defRPr/>
            </a:pPr>
            <a:r>
              <a:rPr lang="en-GB" dirty="0" smtClean="0">
                <a:latin typeface="+mn-lt"/>
                <a:cs typeface="+mn-cs"/>
              </a:rPr>
              <a:t>Magna </a:t>
            </a:r>
            <a:r>
              <a:rPr lang="en-GB" dirty="0">
                <a:latin typeface="+mn-lt"/>
                <a:cs typeface="+mn-cs"/>
              </a:rPr>
              <a:t>Carta </a:t>
            </a:r>
            <a:r>
              <a:rPr lang="en-GB" dirty="0" err="1">
                <a:latin typeface="+mn-lt"/>
                <a:cs typeface="+mn-cs"/>
              </a:rPr>
              <a:t>Liberteas</a:t>
            </a:r>
            <a:r>
              <a:rPr lang="en-GB" dirty="0">
                <a:latin typeface="+mn-lt"/>
                <a:cs typeface="+mn-cs"/>
              </a:rPr>
              <a:t> Event</a:t>
            </a:r>
          </a:p>
          <a:p>
            <a:pPr marL="285750" indent="-285750" fontAlgn="auto">
              <a:spcBef>
                <a:spcPts val="0"/>
              </a:spcBef>
              <a:spcAft>
                <a:spcPts val="0"/>
              </a:spcAft>
              <a:buFont typeface="Arial" panose="020B0604020202020204" pitchFamily="34" charset="0"/>
              <a:buChar char="•"/>
              <a:defRPr/>
            </a:pPr>
            <a:r>
              <a:rPr lang="en-GB" dirty="0" smtClean="0">
                <a:latin typeface="+mn-lt"/>
                <a:cs typeface="+mn-cs"/>
              </a:rPr>
              <a:t>House </a:t>
            </a:r>
            <a:r>
              <a:rPr lang="en-GB" dirty="0">
                <a:latin typeface="+mn-lt"/>
                <a:cs typeface="+mn-cs"/>
              </a:rPr>
              <a:t>of Lords Visit with Chair of Council and </a:t>
            </a:r>
            <a:r>
              <a:rPr lang="en-GB" dirty="0" smtClean="0">
                <a:latin typeface="+mn-lt"/>
                <a:cs typeface="+mn-cs"/>
              </a:rPr>
              <a:t>dignitaries</a:t>
            </a:r>
          </a:p>
          <a:p>
            <a:pPr marL="285750" indent="-285750" fontAlgn="auto">
              <a:spcBef>
                <a:spcPts val="0"/>
              </a:spcBef>
              <a:spcAft>
                <a:spcPts val="0"/>
              </a:spcAft>
              <a:buFont typeface="Arial" panose="020B0604020202020204" pitchFamily="34" charset="0"/>
              <a:buChar char="•"/>
              <a:defRPr/>
            </a:pPr>
            <a:r>
              <a:rPr lang="en-GB" dirty="0" smtClean="0">
                <a:latin typeface="+mn-lt"/>
                <a:cs typeface="+mn-cs"/>
              </a:rPr>
              <a:t>Unveiling </a:t>
            </a:r>
            <a:r>
              <a:rPr lang="en-GB" dirty="0">
                <a:latin typeface="+mn-lt"/>
                <a:cs typeface="+mn-cs"/>
              </a:rPr>
              <a:t>of the Victoria </a:t>
            </a:r>
            <a:r>
              <a:rPr lang="en-GB" dirty="0" smtClean="0">
                <a:latin typeface="+mn-lt"/>
                <a:cs typeface="+mn-cs"/>
              </a:rPr>
              <a:t>Cross</a:t>
            </a:r>
          </a:p>
          <a:p>
            <a:pPr marL="285750" indent="-285750" fontAlgn="auto">
              <a:spcBef>
                <a:spcPts val="0"/>
              </a:spcBef>
              <a:spcAft>
                <a:spcPts val="0"/>
              </a:spcAft>
              <a:buFont typeface="Arial" panose="020B0604020202020204" pitchFamily="34" charset="0"/>
              <a:buChar char="•"/>
              <a:defRPr/>
            </a:pPr>
            <a:endParaRPr lang="en-GB" dirty="0" smtClean="0">
              <a:latin typeface="+mn-lt"/>
              <a:cs typeface="+mn-cs"/>
            </a:endParaRPr>
          </a:p>
          <a:p>
            <a:pPr fontAlgn="auto">
              <a:spcBef>
                <a:spcPts val="0"/>
              </a:spcBef>
              <a:spcAft>
                <a:spcPts val="0"/>
              </a:spcAft>
              <a:defRPr/>
            </a:pPr>
            <a:r>
              <a:rPr lang="en-GB" b="1" dirty="0">
                <a:latin typeface="+mn-lt"/>
                <a:cs typeface="+mn-cs"/>
              </a:rPr>
              <a:t> </a:t>
            </a:r>
            <a:r>
              <a:rPr lang="en-GB" sz="3200" b="1" dirty="0" smtClean="0">
                <a:latin typeface="+mn-lt"/>
                <a:cs typeface="+mn-cs"/>
              </a:rPr>
              <a:t>I</a:t>
            </a:r>
            <a:r>
              <a:rPr lang="en-GB" altLang="en-US" sz="3200" b="1" dirty="0" smtClean="0">
                <a:latin typeface="+mn-lt"/>
                <a:cs typeface="+mn-cs"/>
              </a:rPr>
              <a:t>ntergenerational Activities</a:t>
            </a:r>
          </a:p>
          <a:p>
            <a:pPr marL="285750" indent="-285750" fontAlgn="auto">
              <a:spcBef>
                <a:spcPts val="0"/>
              </a:spcBef>
              <a:spcAft>
                <a:spcPts val="0"/>
              </a:spcAft>
              <a:buFont typeface="Arial" panose="020B0604020202020204" pitchFamily="34" charset="0"/>
              <a:buChar char="•"/>
              <a:defRPr/>
            </a:pPr>
            <a:r>
              <a:rPr lang="en-GB" altLang="en-US" dirty="0" smtClean="0">
                <a:latin typeface="+mn-lt"/>
                <a:cs typeface="Arial" panose="020B0604020202020204" pitchFamily="34" charset="0"/>
              </a:rPr>
              <a:t>Intergenerational Barbeque and Bowling at </a:t>
            </a:r>
            <a:r>
              <a:rPr lang="en-GB" altLang="en-US" dirty="0" err="1" smtClean="0">
                <a:latin typeface="+mn-lt"/>
                <a:cs typeface="Arial" panose="020B0604020202020204" pitchFamily="34" charset="0"/>
              </a:rPr>
              <a:t>Ladywell</a:t>
            </a:r>
            <a:r>
              <a:rPr lang="en-GB" altLang="en-US" dirty="0" smtClean="0">
                <a:latin typeface="+mn-lt"/>
                <a:cs typeface="Arial" panose="020B0604020202020204" pitchFamily="34" charset="0"/>
              </a:rPr>
              <a:t> Bowling Club</a:t>
            </a:r>
          </a:p>
          <a:p>
            <a:pPr marL="285750" indent="-285750" fontAlgn="auto">
              <a:spcBef>
                <a:spcPts val="0"/>
              </a:spcBef>
              <a:spcAft>
                <a:spcPts val="0"/>
              </a:spcAft>
              <a:buFont typeface="Arial" panose="020B0604020202020204" pitchFamily="34" charset="0"/>
              <a:buChar char="•"/>
              <a:defRPr/>
            </a:pPr>
            <a:r>
              <a:rPr lang="en-GB" altLang="en-US" dirty="0" smtClean="0">
                <a:latin typeface="+mn-lt"/>
                <a:cs typeface="Arial" panose="020B0604020202020204" pitchFamily="34" charset="0"/>
              </a:rPr>
              <a:t>Quiz and Christmas Event with the Positive Aging Council</a:t>
            </a:r>
          </a:p>
          <a:p>
            <a:pPr marL="285750" indent="-285750" fontAlgn="auto">
              <a:spcBef>
                <a:spcPts val="0"/>
              </a:spcBef>
              <a:spcAft>
                <a:spcPts val="0"/>
              </a:spcAft>
              <a:buFont typeface="Arial" panose="020B0604020202020204" pitchFamily="34" charset="0"/>
              <a:buChar char="•"/>
              <a:defRPr/>
            </a:pPr>
            <a:r>
              <a:rPr lang="en-GB" altLang="en-US" dirty="0" smtClean="0">
                <a:latin typeface="+mn-lt"/>
                <a:cs typeface="Arial" panose="020B0604020202020204" pitchFamily="34" charset="0"/>
              </a:rPr>
              <a:t>Big Lunch with POSAC</a:t>
            </a:r>
            <a:endParaRPr lang="en-GB" altLang="en-US" dirty="0">
              <a:latin typeface="+mn-lt"/>
              <a:cs typeface="Arial" panose="020B0604020202020204" pitchFamily="34" charset="0"/>
            </a:endParaRPr>
          </a:p>
        </p:txBody>
      </p:sp>
      <p:pic>
        <p:nvPicPr>
          <p:cNvPr id="21511" name="Picture 7" descr="13180870_1710718435866772_1163509455_n"/>
          <p:cNvPicPr>
            <a:picLocks noChangeAspect="1" noChangeArrowheads="1"/>
          </p:cNvPicPr>
          <p:nvPr/>
        </p:nvPicPr>
        <p:blipFill>
          <a:blip r:embed="rId5"/>
          <a:srcRect/>
          <a:stretch>
            <a:fillRect/>
          </a:stretch>
        </p:blipFill>
        <p:spPr bwMode="auto">
          <a:xfrm>
            <a:off x="246063" y="2382838"/>
            <a:ext cx="2392362" cy="2392362"/>
          </a:xfrm>
          <a:prstGeom prst="rect">
            <a:avLst/>
          </a:prstGeom>
          <a:noFill/>
        </p:spPr>
      </p:pic>
      <p:pic>
        <p:nvPicPr>
          <p:cNvPr id="21513" name="Picture 9" descr="img_1289"/>
          <p:cNvPicPr>
            <a:picLocks noChangeAspect="1" noChangeArrowheads="1"/>
          </p:cNvPicPr>
          <p:nvPr/>
        </p:nvPicPr>
        <p:blipFill>
          <a:blip r:embed="rId6"/>
          <a:srcRect l="8955" t="26187" r="6789"/>
          <a:stretch>
            <a:fillRect/>
          </a:stretch>
        </p:blipFill>
        <p:spPr bwMode="auto">
          <a:xfrm>
            <a:off x="2892425" y="2093913"/>
            <a:ext cx="2778125" cy="18256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23554"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23555"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23556" name="Picture 5"/>
          <p:cNvPicPr>
            <a:picLocks noChangeAspect="1"/>
          </p:cNvPicPr>
          <p:nvPr/>
        </p:nvPicPr>
        <p:blipFill>
          <a:blip r:embed="rId4"/>
          <a:srcRect/>
          <a:stretch>
            <a:fillRect/>
          </a:stretch>
        </p:blipFill>
        <p:spPr bwMode="auto">
          <a:xfrm>
            <a:off x="0" y="203200"/>
            <a:ext cx="3889375" cy="1944688"/>
          </a:xfrm>
          <a:prstGeom prst="rect">
            <a:avLst/>
          </a:prstGeom>
          <a:noFill/>
          <a:ln w="9525">
            <a:noFill/>
            <a:miter lim="800000"/>
            <a:headEnd/>
            <a:tailEnd/>
          </a:ln>
        </p:spPr>
      </p:pic>
      <p:sp>
        <p:nvSpPr>
          <p:cNvPr id="23557" name="Text Box 4"/>
          <p:cNvSpPr txBox="1">
            <a:spLocks noChangeArrowheads="1"/>
          </p:cNvSpPr>
          <p:nvPr/>
        </p:nvSpPr>
        <p:spPr bwMode="auto">
          <a:xfrm>
            <a:off x="4424363" y="0"/>
            <a:ext cx="7767637" cy="5738813"/>
          </a:xfrm>
          <a:prstGeom prst="rect">
            <a:avLst/>
          </a:prstGeom>
          <a:noFill/>
          <a:ln w="9525">
            <a:noFill/>
            <a:miter lim="800000"/>
            <a:headEnd/>
            <a:tailEnd/>
          </a:ln>
        </p:spPr>
        <p:txBody>
          <a:bodyPr>
            <a:spAutoFit/>
          </a:bodyPr>
          <a:lstStyle/>
          <a:p>
            <a:pPr>
              <a:spcBef>
                <a:spcPct val="50000"/>
              </a:spcBef>
            </a:pPr>
            <a:r>
              <a:rPr lang="en-GB" altLang="en-US" sz="3200" b="1">
                <a:latin typeface="Calibri" pitchFamily="34" charset="0"/>
                <a:ea typeface="ＭＳ Ｐゴシック" pitchFamily="34" charset="-128"/>
              </a:rPr>
              <a:t>Health</a:t>
            </a:r>
          </a:p>
          <a:p>
            <a:pPr>
              <a:spcBef>
                <a:spcPct val="50000"/>
              </a:spcBef>
              <a:buFontTx/>
              <a:buChar char="•"/>
            </a:pPr>
            <a:r>
              <a:rPr lang="en-GB" altLang="en-US" sz="2000">
                <a:latin typeface="Calibri" pitchFamily="34" charset="0"/>
                <a:ea typeface="ＭＳ Ｐゴシック" pitchFamily="34" charset="-128"/>
              </a:rPr>
              <a:t> </a:t>
            </a:r>
            <a:r>
              <a:rPr lang="en-US" altLang="en-US" sz="2400">
                <a:latin typeface="Calibri" pitchFamily="34" charset="0"/>
                <a:ea typeface="ＭＳ Ｐゴシック" pitchFamily="34" charset="-128"/>
              </a:rPr>
              <a:t>London Region Representative to the NHS Youth Forum</a:t>
            </a:r>
            <a:endParaRPr lang="en-GB" altLang="en-US" sz="2400">
              <a:latin typeface="Calibri" pitchFamily="34" charset="0"/>
              <a:ea typeface="ＭＳ Ｐゴシック" pitchFamily="34" charset="-128"/>
            </a:endParaRPr>
          </a:p>
          <a:p>
            <a:pPr>
              <a:spcBef>
                <a:spcPct val="50000"/>
              </a:spcBef>
              <a:buFontTx/>
              <a:buChar char="•"/>
            </a:pPr>
            <a:r>
              <a:rPr lang="en-GB" altLang="en-US" sz="2400">
                <a:latin typeface="Calibri" pitchFamily="34" charset="0"/>
                <a:ea typeface="ＭＳ Ｐゴシック" pitchFamily="34" charset="-128"/>
              </a:rPr>
              <a:t> British Youth Council</a:t>
            </a:r>
            <a:r>
              <a:rPr lang="en-US" altLang="en-US" sz="2400">
                <a:latin typeface="Calibri" pitchFamily="34" charset="0"/>
                <a:ea typeface="ＭＳ Ｐゴシック" pitchFamily="34" charset="-128"/>
              </a:rPr>
              <a:t>’s Youth Select Committee on Mental Health at the House of Commons</a:t>
            </a:r>
            <a:endParaRPr lang="en-GB" altLang="en-US" sz="2400">
              <a:latin typeface="Calibri" pitchFamily="34" charset="0"/>
              <a:ea typeface="ＭＳ Ｐゴシック" pitchFamily="34" charset="-128"/>
            </a:endParaRPr>
          </a:p>
          <a:p>
            <a:pPr>
              <a:spcBef>
                <a:spcPct val="50000"/>
              </a:spcBef>
              <a:buFontTx/>
              <a:buChar char="•"/>
            </a:pPr>
            <a:r>
              <a:rPr lang="en-GB" altLang="en-US" sz="2400">
                <a:latin typeface="Calibri" pitchFamily="34" charset="0"/>
                <a:ea typeface="ＭＳ Ｐゴシック" pitchFamily="34" charset="-128"/>
              </a:rPr>
              <a:t> Working with the Lewisham Headstart Project to improve young people’s mental health and well being including organising events and consultations in schools and in the community. </a:t>
            </a:r>
          </a:p>
          <a:p>
            <a:pPr>
              <a:spcBef>
                <a:spcPct val="50000"/>
              </a:spcBef>
              <a:buFontTx/>
              <a:buChar char="•"/>
            </a:pPr>
            <a:r>
              <a:rPr lang="en-GB" altLang="en-US" sz="2400">
                <a:latin typeface="Calibri" pitchFamily="34" charset="0"/>
                <a:ea typeface="ＭＳ Ｐゴシック" pitchFamily="34" charset="-128"/>
              </a:rPr>
              <a:t> Working with Healthwatch</a:t>
            </a:r>
            <a:r>
              <a:rPr lang="en-US" altLang="en-US" sz="2400">
                <a:latin typeface="Calibri" pitchFamily="34" charset="0"/>
                <a:ea typeface="ＭＳ Ｐゴシック" pitchFamily="34" charset="-128"/>
              </a:rPr>
              <a:t> as</a:t>
            </a:r>
            <a:r>
              <a:rPr lang="en-GB" altLang="en-US" sz="2400">
                <a:latin typeface="Calibri" pitchFamily="34" charset="0"/>
                <a:ea typeface="ＭＳ Ｐゴシック" pitchFamily="34" charset="-128"/>
              </a:rPr>
              <a:t> Healthwatch Champions</a:t>
            </a:r>
          </a:p>
          <a:p>
            <a:pPr>
              <a:spcBef>
                <a:spcPct val="50000"/>
              </a:spcBef>
              <a:buFontTx/>
              <a:buChar char="•"/>
            </a:pPr>
            <a:r>
              <a:rPr lang="en-GB" altLang="en-US" sz="2400">
                <a:latin typeface="Calibri" pitchFamily="34" charset="0"/>
                <a:ea typeface="ＭＳ Ｐゴシック" pitchFamily="34" charset="-128"/>
              </a:rPr>
              <a:t> School Nurse Consultation</a:t>
            </a:r>
          </a:p>
          <a:p>
            <a:pPr>
              <a:spcBef>
                <a:spcPct val="50000"/>
              </a:spcBef>
              <a:buFontTx/>
              <a:buChar char="•"/>
            </a:pPr>
            <a:r>
              <a:rPr lang="en-GB" altLang="en-US" sz="2400">
                <a:latin typeface="Calibri" pitchFamily="34" charset="0"/>
                <a:ea typeface="ＭＳ Ｐゴシック" pitchFamily="34" charset="-128"/>
              </a:rPr>
              <a:t> Sexual Health Services Consultation</a:t>
            </a:r>
          </a:p>
          <a:p>
            <a:pPr>
              <a:spcBef>
                <a:spcPct val="50000"/>
              </a:spcBef>
              <a:buFontTx/>
              <a:buChar char="•"/>
            </a:pPr>
            <a:endParaRPr lang="en-GB" altLang="en-US">
              <a:latin typeface="Calibri" pitchFamily="34" charset="0"/>
              <a:ea typeface="ＭＳ Ｐゴシック" pitchFamily="34" charset="-128"/>
            </a:endParaRPr>
          </a:p>
        </p:txBody>
      </p:sp>
      <p:pic>
        <p:nvPicPr>
          <p:cNvPr id="23560" name="Picture 8" descr="IMG_1182"/>
          <p:cNvPicPr>
            <a:picLocks noChangeAspect="1" noChangeArrowheads="1"/>
          </p:cNvPicPr>
          <p:nvPr/>
        </p:nvPicPr>
        <p:blipFill>
          <a:blip r:embed="rId5"/>
          <a:srcRect t="16479" r="4260" b="9244"/>
          <a:stretch>
            <a:fillRect/>
          </a:stretch>
        </p:blipFill>
        <p:spPr bwMode="auto">
          <a:xfrm>
            <a:off x="295275" y="3954463"/>
            <a:ext cx="1890713" cy="1466850"/>
          </a:xfrm>
          <a:prstGeom prst="rect">
            <a:avLst/>
          </a:prstGeom>
          <a:noFill/>
        </p:spPr>
      </p:pic>
      <p:sp>
        <p:nvSpPr>
          <p:cNvPr id="23562" name="AutoShape 10" descr="Image result for the  youth select committee"/>
          <p:cNvSpPr>
            <a:spLocks noChangeAspect="1" noChangeArrowheads="1"/>
          </p:cNvSpPr>
          <p:nvPr/>
        </p:nvSpPr>
        <p:spPr bwMode="auto">
          <a:xfrm>
            <a:off x="3503613" y="2166938"/>
            <a:ext cx="304800" cy="304800"/>
          </a:xfrm>
          <a:prstGeom prst="rect">
            <a:avLst/>
          </a:prstGeom>
          <a:noFill/>
        </p:spPr>
        <p:txBody>
          <a:bodyPr/>
          <a:lstStyle/>
          <a:p>
            <a:endParaRPr lang="en-US"/>
          </a:p>
        </p:txBody>
      </p:sp>
      <p:sp>
        <p:nvSpPr>
          <p:cNvPr id="23564" name="AutoShape 12" descr="Image result for the  youth select committee"/>
          <p:cNvSpPr>
            <a:spLocks noChangeAspect="1" noChangeArrowheads="1"/>
          </p:cNvSpPr>
          <p:nvPr/>
        </p:nvSpPr>
        <p:spPr bwMode="auto">
          <a:xfrm>
            <a:off x="7089775" y="5051425"/>
            <a:ext cx="304800" cy="304800"/>
          </a:xfrm>
          <a:prstGeom prst="rect">
            <a:avLst/>
          </a:prstGeom>
          <a:noFill/>
        </p:spPr>
        <p:txBody>
          <a:bodyPr/>
          <a:lstStyle/>
          <a:p>
            <a:endParaRPr lang="en-US"/>
          </a:p>
        </p:txBody>
      </p:sp>
      <p:pic>
        <p:nvPicPr>
          <p:cNvPr id="23568" name="Picture 16" descr="ImageVaultHandler"/>
          <p:cNvPicPr>
            <a:picLocks noChangeAspect="1" noChangeArrowheads="1"/>
          </p:cNvPicPr>
          <p:nvPr/>
        </p:nvPicPr>
        <p:blipFill>
          <a:blip r:embed="rId6"/>
          <a:srcRect/>
          <a:stretch>
            <a:fillRect/>
          </a:stretch>
        </p:blipFill>
        <p:spPr bwMode="auto">
          <a:xfrm>
            <a:off x="558800" y="2157413"/>
            <a:ext cx="3573463" cy="1725612"/>
          </a:xfrm>
          <a:prstGeom prst="rect">
            <a:avLst/>
          </a:prstGeom>
          <a:noFill/>
        </p:spPr>
      </p:pic>
      <p:sp>
        <p:nvSpPr>
          <p:cNvPr id="23570" name="AutoShape 18" descr="Click for Options"/>
          <p:cNvSpPr>
            <a:spLocks noChangeAspect="1" noChangeArrowheads="1"/>
          </p:cNvSpPr>
          <p:nvPr/>
        </p:nvSpPr>
        <p:spPr bwMode="auto">
          <a:xfrm>
            <a:off x="3305175" y="4811713"/>
            <a:ext cx="304800" cy="304800"/>
          </a:xfrm>
          <a:prstGeom prst="rect">
            <a:avLst/>
          </a:prstGeom>
          <a:noFill/>
        </p:spPr>
        <p:txBody>
          <a:bodyPr/>
          <a:lstStyle/>
          <a:p>
            <a:endParaRPr lang="en-GB"/>
          </a:p>
        </p:txBody>
      </p:sp>
      <p:pic>
        <p:nvPicPr>
          <p:cNvPr id="23571" name="Picture 19" descr="IMG_0659"/>
          <p:cNvPicPr>
            <a:picLocks noChangeAspect="1" noChangeArrowheads="1"/>
          </p:cNvPicPr>
          <p:nvPr/>
        </p:nvPicPr>
        <p:blipFill>
          <a:blip r:embed="rId7"/>
          <a:srcRect b="10480"/>
          <a:stretch>
            <a:fillRect/>
          </a:stretch>
        </p:blipFill>
        <p:spPr bwMode="auto">
          <a:xfrm>
            <a:off x="2341563" y="3946525"/>
            <a:ext cx="1936750" cy="14509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25602"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25603"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25604"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7" name="Text Box 5"/>
          <p:cNvSpPr txBox="1">
            <a:spLocks noChangeArrowheads="1"/>
          </p:cNvSpPr>
          <p:nvPr/>
        </p:nvSpPr>
        <p:spPr bwMode="auto">
          <a:xfrm>
            <a:off x="4181475" y="438150"/>
            <a:ext cx="7886700" cy="5478463"/>
          </a:xfrm>
          <a:prstGeom prst="rect">
            <a:avLst/>
          </a:prstGeom>
          <a:noFill/>
          <a:ln>
            <a:noFill/>
          </a:ln>
          <a:effectLs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en-GB" altLang="en-US" sz="3200" b="1" dirty="0" smtClean="0">
                <a:latin typeface="Calibri" panose="020F0502020204030204" pitchFamily="34" charset="0"/>
                <a:cs typeface="+mn-cs"/>
              </a:rPr>
              <a:t>Social Justice and Diversity</a:t>
            </a:r>
            <a:endParaRPr lang="en-GB" altLang="en-US" sz="3200" b="1" dirty="0">
              <a:latin typeface="Calibri" panose="020F0502020204030204" pitchFamily="34" charset="0"/>
              <a:cs typeface="+mn-cs"/>
            </a:endParaRP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Termly SEN Young People’s Forum</a:t>
            </a:r>
            <a:endParaRPr lang="en-GB" altLang="en-US" dirty="0">
              <a:latin typeface="Calibri" panose="020F0502020204030204" pitchFamily="34" charset="0"/>
              <a:cs typeface="+mn-cs"/>
            </a:endParaRP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Contributing to the Black Staff Forum discussing young people aspirations, hopes and fears</a:t>
            </a:r>
          </a:p>
          <a:p>
            <a:pPr eaLnBrk="1" fontAlgn="auto" hangingPunct="1">
              <a:spcBef>
                <a:spcPct val="50000"/>
              </a:spcBef>
              <a:spcAft>
                <a:spcPts val="0"/>
              </a:spcAft>
              <a:buFontTx/>
              <a:buChar char="•"/>
              <a:defRPr/>
            </a:pPr>
            <a:r>
              <a:rPr lang="en-GB" altLang="en-US" dirty="0" smtClean="0">
                <a:latin typeface="Calibri" panose="020F0502020204030204" pitchFamily="34" charset="0"/>
                <a:cs typeface="+mn-cs"/>
              </a:rPr>
              <a:t> Attending and contributing to discussions at the South      London and Kent Islamic Centre</a:t>
            </a:r>
          </a:p>
          <a:p>
            <a:pPr eaLnBrk="1" fontAlgn="auto" hangingPunct="1">
              <a:spcBef>
                <a:spcPct val="50000"/>
              </a:spcBef>
              <a:spcAft>
                <a:spcPts val="0"/>
              </a:spcAft>
              <a:buFontTx/>
              <a:buChar char="•"/>
              <a:defRPr/>
            </a:pPr>
            <a:r>
              <a:rPr lang="en-GB" altLang="en-US" dirty="0" smtClean="0">
                <a:latin typeface="Calibri" panose="020F0502020204030204" pitchFamily="34" charset="0"/>
                <a:cs typeface="+mn-cs"/>
              </a:rPr>
              <a:t>Contributing to the Anti –bullying conference</a:t>
            </a:r>
          </a:p>
          <a:p>
            <a:pPr eaLnBrk="1" fontAlgn="auto" hangingPunct="1">
              <a:spcBef>
                <a:spcPct val="50000"/>
              </a:spcBef>
              <a:spcAft>
                <a:spcPts val="0"/>
              </a:spcAft>
              <a:buFontTx/>
              <a:buChar char="•"/>
              <a:defRPr/>
            </a:pPr>
            <a:r>
              <a:rPr lang="en-GB" altLang="en-US" dirty="0" smtClean="0">
                <a:latin typeface="Calibri" panose="020F0502020204030204" pitchFamily="34" charset="0"/>
                <a:cs typeface="+mn-cs"/>
              </a:rPr>
              <a:t>Workshop with Metro to better understand the experiences of young people who are LGBTQ</a:t>
            </a:r>
          </a:p>
          <a:p>
            <a:pPr eaLnBrk="1" fontAlgn="auto" hangingPunct="1">
              <a:spcBef>
                <a:spcPct val="50000"/>
              </a:spcBef>
              <a:spcAft>
                <a:spcPts val="0"/>
              </a:spcAft>
              <a:buFontTx/>
              <a:buChar char="•"/>
              <a:defRPr/>
            </a:pPr>
            <a:r>
              <a:rPr lang="en-GB" altLang="en-US" dirty="0" smtClean="0">
                <a:latin typeface="Calibri" panose="020F0502020204030204" pitchFamily="34" charset="0"/>
                <a:cs typeface="+mn-cs"/>
              </a:rPr>
              <a:t>Organising an International Women’s Day Event at TNG</a:t>
            </a:r>
          </a:p>
          <a:p>
            <a:pPr eaLnBrk="1" fontAlgn="auto" hangingPunct="1">
              <a:spcBef>
                <a:spcPct val="50000"/>
              </a:spcBef>
              <a:spcAft>
                <a:spcPts val="0"/>
              </a:spcAft>
              <a:buFontTx/>
              <a:buChar char="•"/>
              <a:defRPr/>
            </a:pPr>
            <a:endParaRPr lang="en-GB" altLang="en-US" sz="2000" dirty="0">
              <a:latin typeface="Calibri" panose="020F0502020204030204" pitchFamily="34" charset="0"/>
              <a:cs typeface="+mn-cs"/>
            </a:endParaRPr>
          </a:p>
        </p:txBody>
      </p:sp>
      <p:pic>
        <p:nvPicPr>
          <p:cNvPr id="25607" name="Picture 7" descr="facebook header"/>
          <p:cNvPicPr>
            <a:picLocks noChangeAspect="1" noChangeArrowheads="1"/>
          </p:cNvPicPr>
          <p:nvPr/>
        </p:nvPicPr>
        <p:blipFill>
          <a:blip r:embed="rId5"/>
          <a:srcRect/>
          <a:stretch>
            <a:fillRect/>
          </a:stretch>
        </p:blipFill>
        <p:spPr bwMode="auto">
          <a:xfrm>
            <a:off x="71438" y="2625725"/>
            <a:ext cx="4078287" cy="15097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27650"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27651"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27652"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27653" name="Text Box 4"/>
          <p:cNvSpPr txBox="1">
            <a:spLocks noChangeArrowheads="1"/>
          </p:cNvSpPr>
          <p:nvPr/>
        </p:nvSpPr>
        <p:spPr bwMode="auto">
          <a:xfrm>
            <a:off x="5470525" y="1392238"/>
            <a:ext cx="6416675" cy="3317875"/>
          </a:xfrm>
          <a:prstGeom prst="rect">
            <a:avLst/>
          </a:prstGeom>
          <a:noFill/>
          <a:ln w="9525">
            <a:noFill/>
            <a:miter lim="800000"/>
            <a:headEnd/>
            <a:tailEnd/>
          </a:ln>
        </p:spPr>
        <p:txBody>
          <a:bodyPr>
            <a:spAutoFit/>
          </a:bodyPr>
          <a:lstStyle/>
          <a:p>
            <a:pPr>
              <a:spcBef>
                <a:spcPct val="50000"/>
              </a:spcBef>
            </a:pPr>
            <a:r>
              <a:rPr lang="en-GB" altLang="en-US" sz="3200" b="1">
                <a:latin typeface="Calibri" pitchFamily="34" charset="0"/>
                <a:ea typeface="ＭＳ Ｐゴシック" pitchFamily="34" charset="-128"/>
              </a:rPr>
              <a:t>Employment and Enterprise</a:t>
            </a:r>
          </a:p>
          <a:p>
            <a:pPr>
              <a:spcBef>
                <a:spcPct val="50000"/>
              </a:spcBef>
              <a:buFontTx/>
              <a:buChar char="•"/>
            </a:pPr>
            <a:r>
              <a:rPr lang="en-GB" altLang="en-US" sz="2400">
                <a:latin typeface="Calibri" pitchFamily="34" charset="0"/>
                <a:ea typeface="ＭＳ Ｐゴシック" pitchFamily="34" charset="-128"/>
              </a:rPr>
              <a:t> Making Christmas decorations and taking part in Sydenham Market</a:t>
            </a:r>
          </a:p>
          <a:p>
            <a:pPr>
              <a:spcBef>
                <a:spcPct val="50000"/>
              </a:spcBef>
              <a:buFontTx/>
              <a:buChar char="•"/>
            </a:pPr>
            <a:r>
              <a:rPr lang="en-GB" altLang="en-US" sz="2400">
                <a:latin typeface="Calibri" pitchFamily="34" charset="0"/>
                <a:ea typeface="ＭＳ Ｐゴシック" pitchFamily="34" charset="-128"/>
              </a:rPr>
              <a:t> 40 young people on work experience working on the voter registration campaign </a:t>
            </a:r>
          </a:p>
          <a:p>
            <a:pPr>
              <a:spcBef>
                <a:spcPct val="50000"/>
              </a:spcBef>
              <a:buFontTx/>
              <a:buChar char="•"/>
            </a:pPr>
            <a:r>
              <a:rPr lang="en-GB" altLang="en-US" sz="2400">
                <a:latin typeface="Calibri" pitchFamily="34" charset="0"/>
                <a:ea typeface="ＭＳ Ｐゴシック" pitchFamily="34" charset="-128"/>
              </a:rPr>
              <a:t> Supporting and sending out job and training opportunities for young people on social media</a:t>
            </a:r>
          </a:p>
        </p:txBody>
      </p:sp>
      <p:pic>
        <p:nvPicPr>
          <p:cNvPr id="27655" name="Picture 7"/>
          <p:cNvPicPr>
            <a:picLocks noChangeAspect="1" noChangeArrowheads="1"/>
          </p:cNvPicPr>
          <p:nvPr/>
        </p:nvPicPr>
        <p:blipFill>
          <a:blip r:embed="rId5"/>
          <a:srcRect/>
          <a:stretch>
            <a:fillRect/>
          </a:stretch>
        </p:blipFill>
        <p:spPr bwMode="auto">
          <a:xfrm>
            <a:off x="2689225" y="1806575"/>
            <a:ext cx="2601913" cy="3309938"/>
          </a:xfrm>
          <a:prstGeom prst="rect">
            <a:avLst/>
          </a:prstGeom>
          <a:noFill/>
          <a:ln w="9525">
            <a:noFill/>
            <a:miter lim="800000"/>
            <a:headEnd/>
            <a:tailEnd/>
          </a:ln>
          <a:effectLst/>
        </p:spPr>
      </p:pic>
      <p:pic>
        <p:nvPicPr>
          <p:cNvPr id="27656" name="Picture 8"/>
          <p:cNvPicPr>
            <a:picLocks noChangeAspect="1" noChangeArrowheads="1"/>
          </p:cNvPicPr>
          <p:nvPr/>
        </p:nvPicPr>
        <p:blipFill>
          <a:blip r:embed="rId6"/>
          <a:srcRect/>
          <a:stretch>
            <a:fillRect/>
          </a:stretch>
        </p:blipFill>
        <p:spPr bwMode="auto">
          <a:xfrm>
            <a:off x="71438" y="2619375"/>
            <a:ext cx="2565400" cy="2476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0" y="5562600"/>
            <a:ext cx="12192000" cy="1295400"/>
          </a:xfrm>
          <a:prstGeom prst="rect">
            <a:avLst/>
          </a:prstGeom>
          <a:solidFill>
            <a:srgbClr val="810365"/>
          </a:solidFill>
          <a:ln w="9525">
            <a:noFill/>
            <a:miter lim="800000"/>
            <a:headEnd/>
            <a:tailEnd/>
          </a:ln>
        </p:spPr>
        <p:txBody>
          <a:bodyPr wrap="none" anchor="ctr"/>
          <a:lstStyle/>
          <a:p>
            <a:endParaRPr lang="en-GB">
              <a:latin typeface="Calibri" pitchFamily="34" charset="0"/>
            </a:endParaRPr>
          </a:p>
        </p:txBody>
      </p:sp>
      <p:sp>
        <p:nvSpPr>
          <p:cNvPr id="29698" name="Rectangle 5"/>
          <p:cNvSpPr>
            <a:spLocks noChangeArrowheads="1"/>
          </p:cNvSpPr>
          <p:nvPr/>
        </p:nvSpPr>
        <p:spPr bwMode="auto">
          <a:xfrm>
            <a:off x="1828800" y="5791200"/>
            <a:ext cx="7696200" cy="838200"/>
          </a:xfrm>
          <a:prstGeom prst="rect">
            <a:avLst/>
          </a:prstGeom>
          <a:noFill/>
          <a:ln w="9525">
            <a:noFill/>
            <a:miter lim="800000"/>
            <a:headEnd/>
            <a:tailEnd/>
          </a:ln>
        </p:spPr>
        <p:txBody>
          <a:bodyPr anchor="ctr"/>
          <a:lstStyle/>
          <a:p>
            <a:endParaRPr lang="en-GB" sz="2600">
              <a:solidFill>
                <a:schemeClr val="bg1"/>
              </a:solidFill>
              <a:latin typeface="Calibri" pitchFamily="34" charset="0"/>
            </a:endParaRPr>
          </a:p>
        </p:txBody>
      </p:sp>
      <p:pic>
        <p:nvPicPr>
          <p:cNvPr id="29699" name="Picture 2" descr="Lewisham_logo_mono.jpg"/>
          <p:cNvPicPr>
            <a:picLocks noChangeAspect="1"/>
          </p:cNvPicPr>
          <p:nvPr/>
        </p:nvPicPr>
        <p:blipFill>
          <a:blip r:embed="rId3"/>
          <a:srcRect/>
          <a:stretch>
            <a:fillRect/>
          </a:stretch>
        </p:blipFill>
        <p:spPr bwMode="auto">
          <a:xfrm>
            <a:off x="10931525" y="5791200"/>
            <a:ext cx="844550" cy="844550"/>
          </a:xfrm>
          <a:prstGeom prst="rect">
            <a:avLst/>
          </a:prstGeom>
          <a:noFill/>
          <a:ln w="9525">
            <a:noFill/>
            <a:miter lim="800000"/>
            <a:headEnd/>
            <a:tailEnd/>
          </a:ln>
        </p:spPr>
      </p:pic>
      <p:pic>
        <p:nvPicPr>
          <p:cNvPr id="29700" name="Picture 5"/>
          <p:cNvPicPr>
            <a:picLocks noChangeAspect="1"/>
          </p:cNvPicPr>
          <p:nvPr/>
        </p:nvPicPr>
        <p:blipFill>
          <a:blip r:embed="rId4"/>
          <a:srcRect/>
          <a:stretch>
            <a:fillRect/>
          </a:stretch>
        </p:blipFill>
        <p:spPr bwMode="auto">
          <a:xfrm>
            <a:off x="0" y="217488"/>
            <a:ext cx="3889375" cy="1944687"/>
          </a:xfrm>
          <a:prstGeom prst="rect">
            <a:avLst/>
          </a:prstGeom>
          <a:noFill/>
          <a:ln w="9525">
            <a:noFill/>
            <a:miter lim="800000"/>
            <a:headEnd/>
            <a:tailEnd/>
          </a:ln>
        </p:spPr>
      </p:pic>
      <p:sp>
        <p:nvSpPr>
          <p:cNvPr id="7" name="Text Box 4"/>
          <p:cNvSpPr txBox="1">
            <a:spLocks noChangeArrowheads="1"/>
          </p:cNvSpPr>
          <p:nvPr/>
        </p:nvSpPr>
        <p:spPr bwMode="auto">
          <a:xfrm>
            <a:off x="3889375" y="385763"/>
            <a:ext cx="8089900" cy="4954587"/>
          </a:xfrm>
          <a:prstGeom prst="rect">
            <a:avLst/>
          </a:prstGeom>
          <a:noFill/>
          <a:ln>
            <a:noFill/>
          </a:ln>
          <a:effectLs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en-GB" altLang="en-US" sz="3200" b="1" dirty="0" smtClean="0">
                <a:latin typeface="Calibri" panose="020F0502020204030204" pitchFamily="34" charset="0"/>
                <a:cs typeface="+mn-cs"/>
              </a:rPr>
              <a:t>Working with CYP, Lewisham Youth Service and Voluntary Sector</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Contributing to the Children and Young People’s Plan</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Consultation on changes to the Youth Service</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Participating in the YOU Challenge with Uniform Groups</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Stephen Lawrence Centre Panels</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Meeting with CYP Select Committee about in depth review</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Interviewing for the Director Of Children's Services</a:t>
            </a:r>
          </a:p>
          <a:p>
            <a:pPr marL="342900" indent="-342900" eaLnBrk="1" fontAlgn="auto" hangingPunct="1">
              <a:spcBef>
                <a:spcPct val="50000"/>
              </a:spcBef>
              <a:spcAft>
                <a:spcPts val="0"/>
              </a:spcAft>
              <a:buFont typeface="Arial" panose="020B0604020202020204" pitchFamily="34" charset="0"/>
              <a:buChar char="•"/>
              <a:defRPr/>
            </a:pPr>
            <a:r>
              <a:rPr lang="en-GB" altLang="en-US" dirty="0" smtClean="0">
                <a:latin typeface="Calibri" panose="020F0502020204030204" pitchFamily="34" charset="0"/>
                <a:cs typeface="+mn-cs"/>
              </a:rPr>
              <a:t>Albany Showcase and Open Mic Nights at TNG</a:t>
            </a:r>
            <a:endParaRPr lang="en-GB" altLang="en-US" b="1" dirty="0">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7264</TotalTime>
  <Words>973</Words>
  <Application>Microsoft Office PowerPoint</Application>
  <PresentationFormat>Widescreen</PresentationFormat>
  <Paragraphs>147</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Katy</dc:creator>
  <cp:lastModifiedBy>Brown, Katy</cp:lastModifiedBy>
  <cp:revision>30</cp:revision>
  <cp:lastPrinted>2016-05-18T15:15:20Z</cp:lastPrinted>
  <dcterms:created xsi:type="dcterms:W3CDTF">2016-05-11T12:12:51Z</dcterms:created>
  <dcterms:modified xsi:type="dcterms:W3CDTF">2016-05-18T15:22:09Z</dcterms:modified>
</cp:coreProperties>
</file>